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2" r:id="rId5"/>
    <p:sldId id="277" r:id="rId6"/>
    <p:sldId id="278" r:id="rId7"/>
    <p:sldId id="275" r:id="rId8"/>
    <p:sldId id="292" r:id="rId9"/>
    <p:sldId id="294" r:id="rId10"/>
    <p:sldId id="2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stair Gilmartin Smith" initials="AGS" lastIdx="11" clrIdx="0">
    <p:extLst>
      <p:ext uri="{19B8F6BF-5375-455C-9EA6-DF929625EA0E}">
        <p15:presenceInfo xmlns:p15="http://schemas.microsoft.com/office/powerpoint/2012/main" userId="S::alastair.smith@ukfinance.org.uk::bb9421a8-55c4-425e-a476-d769cb5c6a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158"/>
    <a:srgbClr val="033D43"/>
    <a:srgbClr val="F650E2"/>
    <a:srgbClr val="420439"/>
    <a:srgbClr val="35112E"/>
    <a:srgbClr val="EBE8ED"/>
    <a:srgbClr val="E9E8ED"/>
    <a:srgbClr val="CFCDDA"/>
    <a:srgbClr val="002060"/>
    <a:srgbClr val="4E6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4660"/>
  </p:normalViewPr>
  <p:slideViewPr>
    <p:cSldViewPr snapToGrid="0">
      <p:cViewPr>
        <p:scale>
          <a:sx n="84" d="100"/>
          <a:sy n="84" d="100"/>
        </p:scale>
        <p:origin x="104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Sept%202020\Sept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Sept%202020\Sept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3\Data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3\June\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3\June\Da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3\June\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3\June\Da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Sept%202020\Sept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2\October\Data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3\June\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3\June\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3\June\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3\June\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2022\August\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kfinance.org.uk\ukf\HR\17.%20Diversity%20and%20inclusion%20data\Data\Sept%202020\Sept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chemeClr val="tx1"/>
                </a:solidFill>
              </a:rPr>
              <a:t>UK</a:t>
            </a:r>
            <a:r>
              <a:rPr lang="en-GB" baseline="0" dirty="0">
                <a:solidFill>
                  <a:schemeClr val="tx1"/>
                </a:solidFill>
              </a:rPr>
              <a:t> Population*</a:t>
            </a:r>
            <a:endParaRPr lang="en-GB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1A-45A3-A874-D0F539B8A21A}"/>
              </c:ext>
            </c:extLst>
          </c:dPt>
          <c:dPt>
            <c:idx val="1"/>
            <c:bubble3D val="0"/>
            <c:spPr>
              <a:solidFill>
                <a:srgbClr val="5CD4B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1A-45A3-A874-D0F539B8A21A}"/>
              </c:ext>
            </c:extLst>
          </c:dPt>
          <c:cat>
            <c:strRef>
              <c:f>Gender!$G$26:$G$27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Gender!$H$26:$H$27</c:f>
              <c:numCache>
                <c:formatCode>General</c:formatCode>
                <c:ptCount val="2"/>
                <c:pt idx="0">
                  <c:v>49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1A-45A3-A874-D0F539B8A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1E-4262-ABE5-BE1BFE01DE52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1E-4262-ABE5-BE1BFE01DE52}"/>
              </c:ext>
            </c:extLst>
          </c:dPt>
          <c:val>
            <c:numRef>
              <c:f>'Sexual orienation'!$B$22:$C$22</c:f>
              <c:numCache>
                <c:formatCode>0%</c:formatCode>
                <c:ptCount val="2"/>
                <c:pt idx="0">
                  <c:v>0.02</c:v>
                </c:pt>
                <c:pt idx="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1E-4262-ABE5-BE1BFE01D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20-4F86-8DBF-FEA09B853AD2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20-4F86-8DBF-FEA09B853AD2}"/>
              </c:ext>
            </c:extLst>
          </c:dPt>
          <c:cat>
            <c:strRef>
              <c:f>Disability!$A$10:$A$11</c:f>
              <c:strCache>
                <c:ptCount val="2"/>
                <c:pt idx="0">
                  <c:v>Total</c:v>
                </c:pt>
                <c:pt idx="1">
                  <c:v>Disabled</c:v>
                </c:pt>
              </c:strCache>
            </c:strRef>
          </c:cat>
          <c:val>
            <c:numRef>
              <c:f>Disability!$B$10:$B$11</c:f>
              <c:numCache>
                <c:formatCode>General</c:formatCode>
                <c:ptCount val="2"/>
                <c:pt idx="0">
                  <c:v>7</c:v>
                </c:pt>
                <c:pt idx="1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20-4F86-8DBF-FEA09B853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EF-4813-837B-201643D37C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EF-4813-837B-201643D37C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EF-4813-837B-201643D37C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DEF-4813-837B-201643D37C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DEF-4813-837B-201643D37C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DEF-4813-837B-201643D37C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DEF-4813-837B-201643D37CD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DEF-4813-837B-201643D37CD0}"/>
              </c:ext>
            </c:extLst>
          </c:dPt>
          <c:dLbls>
            <c:dLbl>
              <c:idx val="7"/>
              <c:layout>
                <c:manualLayout>
                  <c:x val="6.3782481982285876E-3"/>
                  <c:y val="7.380061093734093E-2"/>
                </c:manualLayout>
              </c:layout>
              <c:tx>
                <c:rich>
                  <a:bodyPr/>
                  <a:lstStyle/>
                  <a:p>
                    <a:fld id="{9106C16D-B077-4726-8DFA-C1817B1B95B3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EF-4813-837B-201643D37C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Age!$A$3:$A$10</c:f>
              <c:strCache>
                <c:ptCount val="8"/>
                <c:pt idx="0">
                  <c:v>61 and over</c:v>
                </c:pt>
                <c:pt idx="1">
                  <c:v>51 - 60</c:v>
                </c:pt>
                <c:pt idx="2">
                  <c:v>41 - 50</c:v>
                </c:pt>
                <c:pt idx="3">
                  <c:v>31 - 40</c:v>
                </c:pt>
                <c:pt idx="4">
                  <c:v>26 - 30</c:v>
                </c:pt>
                <c:pt idx="5">
                  <c:v>23 - 25</c:v>
                </c:pt>
                <c:pt idx="6">
                  <c:v>22 and under</c:v>
                </c:pt>
                <c:pt idx="7">
                  <c:v>Prefer not to say</c:v>
                </c:pt>
              </c:strCache>
            </c:strRef>
          </c:cat>
          <c:val>
            <c:numRef>
              <c:f>Age!$C$3:$C$10</c:f>
              <c:numCache>
                <c:formatCode>0%</c:formatCode>
                <c:ptCount val="8"/>
                <c:pt idx="0">
                  <c:v>6.6147859922178989E-2</c:v>
                </c:pt>
                <c:pt idx="1">
                  <c:v>0.17509727626459143</c:v>
                </c:pt>
                <c:pt idx="2">
                  <c:v>0.21011673151750973</c:v>
                </c:pt>
                <c:pt idx="3">
                  <c:v>0.29571984435797666</c:v>
                </c:pt>
                <c:pt idx="4">
                  <c:v>0.10505836575875487</c:v>
                </c:pt>
                <c:pt idx="5">
                  <c:v>7.0038910505836577E-2</c:v>
                </c:pt>
                <c:pt idx="6">
                  <c:v>7.0038910505836577E-2</c:v>
                </c:pt>
                <c:pt idx="7">
                  <c:v>7.7821011673151752E-3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DEF-4813-837B-201643D37C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A4-4C32-96DE-3B10BCB3E7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A4-4C32-96DE-3B10BCB3E7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A4-4C32-96DE-3B10BCB3E7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9A4-4C32-96DE-3B10BCB3E7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'Parents &amp; Granparents'!$A$2:$A$5</c:f>
              <c:strCache>
                <c:ptCount val="4"/>
                <c:pt idx="0">
                  <c:v>No</c:v>
                </c:pt>
                <c:pt idx="1">
                  <c:v>Yes</c:v>
                </c:pt>
                <c:pt idx="2">
                  <c:v>Prefer not to say</c:v>
                </c:pt>
                <c:pt idx="3">
                  <c:v>No data provided</c:v>
                </c:pt>
              </c:strCache>
            </c:strRef>
          </c:cat>
          <c:val>
            <c:numRef>
              <c:f>'Parents &amp; Granparents'!$C$2:$C$5</c:f>
              <c:numCache>
                <c:formatCode>0%</c:formatCode>
                <c:ptCount val="4"/>
                <c:pt idx="0">
                  <c:v>0.49027237354085601</c:v>
                </c:pt>
                <c:pt idx="1">
                  <c:v>0.40856031128404668</c:v>
                </c:pt>
                <c:pt idx="2">
                  <c:v>4.6692607003891051E-2</c:v>
                </c:pt>
                <c:pt idx="3">
                  <c:v>5.4474708171206226E-2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A4-4C32-96DE-3B10BCB3E7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64-48B9-8A5E-510520502F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64-48B9-8A5E-510520502F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64-48B9-8A5E-510520502F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64-48B9-8A5E-510520502F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'School meals'!$A$2:$A$5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Prefer not to say</c:v>
                </c:pt>
                <c:pt idx="3">
                  <c:v>No data provided</c:v>
                </c:pt>
              </c:strCache>
            </c:strRef>
          </c:cat>
          <c:val>
            <c:numRef>
              <c:f>'School meals'!$C$2:$C$5</c:f>
              <c:numCache>
                <c:formatCode>0%</c:formatCode>
                <c:ptCount val="4"/>
                <c:pt idx="0">
                  <c:v>3.8910505836575876E-2</c:v>
                </c:pt>
                <c:pt idx="1">
                  <c:v>0.24513618677042801</c:v>
                </c:pt>
                <c:pt idx="2">
                  <c:v>2.7237354085603113E-2</c:v>
                </c:pt>
                <c:pt idx="3">
                  <c:v>0.68871595330739299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64-48B9-8A5E-510520502F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E5-4DF9-904B-5075E95DE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E5-4DF9-904B-5075E95DE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E5-4DF9-904B-5075E95DE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E5-4DF9-904B-5075E95DE7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School!$A$2:$A$5</c:f>
              <c:strCache>
                <c:ptCount val="4"/>
                <c:pt idx="0">
                  <c:v>State</c:v>
                </c:pt>
                <c:pt idx="1">
                  <c:v>Independent</c:v>
                </c:pt>
                <c:pt idx="2">
                  <c:v>Prefer not to say</c:v>
                </c:pt>
                <c:pt idx="3">
                  <c:v>No data provided</c:v>
                </c:pt>
              </c:strCache>
            </c:strRef>
          </c:cat>
          <c:val>
            <c:numRef>
              <c:f>School!$C$2:$C$5</c:f>
              <c:numCache>
                <c:formatCode>0%</c:formatCode>
                <c:ptCount val="4"/>
                <c:pt idx="0">
                  <c:v>0.66926070038910501</c:v>
                </c:pt>
                <c:pt idx="1">
                  <c:v>0.22568093385214008</c:v>
                </c:pt>
                <c:pt idx="2">
                  <c:v>4.2801556420233464E-2</c:v>
                </c:pt>
                <c:pt idx="3">
                  <c:v>6.2256809338521402E-2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E5-4DF9-904B-5075E95DE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>
                <a:solidFill>
                  <a:sysClr val="windowText" lastClr="000000"/>
                </a:solidFill>
              </a:rPr>
              <a:t>UK Workforce**</a:t>
            </a:r>
          </a:p>
        </c:rich>
      </c:tx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5CD4B5"/>
            </a:solidFill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FC-4E31-A91E-4784B3F93365}"/>
              </c:ext>
            </c:extLst>
          </c:dPt>
          <c:dPt>
            <c:idx val="1"/>
            <c:bubble3D val="0"/>
            <c:spPr>
              <a:solidFill>
                <a:srgbClr val="5CD4B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FC-4E31-A91E-4784B3F93365}"/>
              </c:ext>
            </c:extLst>
          </c:dPt>
          <c:cat>
            <c:strRef>
              <c:f>Gender!$A$15:$A$16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Gender!$B$15:$B$16</c:f>
              <c:numCache>
                <c:formatCode>General</c:formatCode>
                <c:ptCount val="2"/>
                <c:pt idx="0">
                  <c:v>52</c:v>
                </c:pt>
                <c:pt idx="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FC-4E31-A91E-4784B3F93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B0D-4FDD-B3EC-A9B2B9F166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0D-4FDD-B3EC-A9B2B9F166B3}"/>
              </c:ext>
            </c:extLst>
          </c:dPt>
          <c:dLbls>
            <c:delete val="1"/>
          </c:dLbls>
          <c:cat>
            <c:strRef>
              <c:f>Gender!$A$2:$A$3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Gender!$B$2:$B$3</c:f>
              <c:numCache>
                <c:formatCode>General</c:formatCode>
                <c:ptCount val="2"/>
                <c:pt idx="0">
                  <c:v>107</c:v>
                </c:pt>
                <c:pt idx="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0D-4FDD-B3EC-A9B2B9F166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Gender!$A$9:$A$16</c:f>
              <c:strCache>
                <c:ptCount val="8"/>
                <c:pt idx="0">
                  <c:v>CEO/ MD</c:v>
                </c:pt>
                <c:pt idx="1">
                  <c:v>Director</c:v>
                </c:pt>
                <c:pt idx="2">
                  <c:v>Principal</c:v>
                </c:pt>
                <c:pt idx="3">
                  <c:v>UKF workforce</c:v>
                </c:pt>
                <c:pt idx="4">
                  <c:v>Manager</c:v>
                </c:pt>
                <c:pt idx="5">
                  <c:v>Analyst</c:v>
                </c:pt>
                <c:pt idx="6">
                  <c:v>Admin/ EA</c:v>
                </c:pt>
                <c:pt idx="7">
                  <c:v>Intern/ Apprentice</c:v>
                </c:pt>
              </c:strCache>
            </c:strRef>
          </c:cat>
          <c:val>
            <c:numRef>
              <c:f>Gender!$E$9:$E$16</c:f>
              <c:numCache>
                <c:formatCode>0%</c:formatCode>
                <c:ptCount val="8"/>
                <c:pt idx="0">
                  <c:v>0.3</c:v>
                </c:pt>
                <c:pt idx="1">
                  <c:v>0.3888888888888889</c:v>
                </c:pt>
                <c:pt idx="2">
                  <c:v>0.53448275862068961</c:v>
                </c:pt>
                <c:pt idx="3">
                  <c:v>0.48</c:v>
                </c:pt>
                <c:pt idx="4">
                  <c:v>0.54794520547945202</c:v>
                </c:pt>
                <c:pt idx="5">
                  <c:v>0.63157894736842102</c:v>
                </c:pt>
                <c:pt idx="6">
                  <c:v>0.77272727272727271</c:v>
                </c:pt>
                <c:pt idx="7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2-4B6E-BE57-D84B4B6FA8C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86646160"/>
        <c:axId val="1950175344"/>
      </c:barChart>
      <c:catAx>
        <c:axId val="1986646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0175344"/>
        <c:crosses val="autoZero"/>
        <c:auto val="1"/>
        <c:lblAlgn val="ctr"/>
        <c:lblOffset val="100"/>
        <c:noMultiLvlLbl val="0"/>
      </c:catAx>
      <c:valAx>
        <c:axId val="195017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8664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3F-48FA-8C07-042DEEF430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3F-48FA-8C07-042DEEF430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3F-48FA-8C07-042DEEF430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3F-48FA-8C07-042DEEF430D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53F-48FA-8C07-042DEEF430D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53F-48FA-8C07-042DEEF430D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53F-48FA-8C07-042DEEF430D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E8D83A5-B134-42D1-884B-DDF069DB97FF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53F-48FA-8C07-042DEEF430D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E75A320-0ECB-44FA-87C6-3BEAEEEE7B69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53F-48FA-8C07-042DEEF430D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53F-48FA-8C07-042DEEF430D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B17E4D9-1E36-4882-A488-B89D6BDD66BA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53F-48FA-8C07-042DEEF430D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61AB02A-84AE-4D3A-B9B4-0FCFA175C901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53F-48FA-8C07-042DEEF43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'Ethnic Origin'!$A$2:$A$8</c:f>
              <c:strCache>
                <c:ptCount val="7"/>
                <c:pt idx="0">
                  <c:v>White Background</c:v>
                </c:pt>
                <c:pt idx="1">
                  <c:v>Asian Background</c:v>
                </c:pt>
                <c:pt idx="2">
                  <c:v>Black Background</c:v>
                </c:pt>
                <c:pt idx="3">
                  <c:v>Mixed Background</c:v>
                </c:pt>
                <c:pt idx="4">
                  <c:v>Other</c:v>
                </c:pt>
                <c:pt idx="5">
                  <c:v>Prefer not to say</c:v>
                </c:pt>
                <c:pt idx="6">
                  <c:v>No data provided</c:v>
                </c:pt>
              </c:strCache>
            </c:strRef>
          </c:cat>
          <c:val>
            <c:numRef>
              <c:f>'Ethnic Origin'!$C$2:$C$8</c:f>
              <c:numCache>
                <c:formatCode>0%</c:formatCode>
                <c:ptCount val="7"/>
                <c:pt idx="0">
                  <c:v>0.66926070038910501</c:v>
                </c:pt>
                <c:pt idx="1">
                  <c:v>0.11284046692607004</c:v>
                </c:pt>
                <c:pt idx="2">
                  <c:v>6.6147859922178989E-2</c:v>
                </c:pt>
                <c:pt idx="3">
                  <c:v>5.8365758754863814E-2</c:v>
                </c:pt>
                <c:pt idx="4">
                  <c:v>1.9455252918287938E-2</c:v>
                </c:pt>
                <c:pt idx="5">
                  <c:v>2.3346303501945526E-2</c:v>
                </c:pt>
                <c:pt idx="6">
                  <c:v>5.0583657587548639E-2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53F-48FA-8C07-042DEEF430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8008070-8563-4A69-B797-A93487006838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84-4009-8B45-3D5645AAAA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'Ethnic Origin'!$A$22:$A$28</c:f>
              <c:strCache>
                <c:ptCount val="7"/>
                <c:pt idx="0">
                  <c:v>CEO/ MD</c:v>
                </c:pt>
                <c:pt idx="1">
                  <c:v>Director</c:v>
                </c:pt>
                <c:pt idx="2">
                  <c:v>Principal</c:v>
                </c:pt>
                <c:pt idx="3">
                  <c:v>Manager</c:v>
                </c:pt>
                <c:pt idx="4">
                  <c:v>Analyst</c:v>
                </c:pt>
                <c:pt idx="5">
                  <c:v>Admin/EA</c:v>
                </c:pt>
                <c:pt idx="6">
                  <c:v>Apprentice/Intern</c:v>
                </c:pt>
              </c:strCache>
            </c:strRef>
          </c:cat>
          <c:val>
            <c:numRef>
              <c:f>'Ethnic Origin'!$C$22:$C$28</c:f>
              <c:numCache>
                <c:formatCode>0%</c:formatCode>
                <c:ptCount val="7"/>
                <c:pt idx="0">
                  <c:v>0</c:v>
                </c:pt>
                <c:pt idx="1">
                  <c:v>0.15151515151515152</c:v>
                </c:pt>
                <c:pt idx="2">
                  <c:v>0.27777777777777779</c:v>
                </c:pt>
                <c:pt idx="3">
                  <c:v>0.29230769230769232</c:v>
                </c:pt>
                <c:pt idx="4">
                  <c:v>0.2857142857142857</c:v>
                </c:pt>
                <c:pt idx="5">
                  <c:v>0.27272727272727271</c:v>
                </c:pt>
                <c:pt idx="6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84-4009-8B45-3D5645AAAA3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42367984"/>
        <c:axId val="2024846528"/>
      </c:barChart>
      <c:catAx>
        <c:axId val="1342367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4846528"/>
        <c:crosses val="autoZero"/>
        <c:auto val="1"/>
        <c:lblAlgn val="ctr"/>
        <c:lblOffset val="100"/>
        <c:noMultiLvlLbl val="0"/>
      </c:catAx>
      <c:valAx>
        <c:axId val="202484652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34236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'Ethnic Origin'!$A$30:$A$32</c:f>
              <c:strCache>
                <c:ptCount val="3"/>
                <c:pt idx="0">
                  <c:v>Total UK Finance</c:v>
                </c:pt>
                <c:pt idx="1">
                  <c:v>Total BAME Background UK Adult Populations*</c:v>
                </c:pt>
                <c:pt idx="2">
                  <c:v>Total BAME Background UK Workforce**</c:v>
                </c:pt>
              </c:strCache>
            </c:strRef>
          </c:cat>
          <c:val>
            <c:numRef>
              <c:f>'Ethnic Origin'!$B$30:$B$32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8854-4DEE-B30B-61F83053A62D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854-4DEE-B30B-61F83053A6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'Ethnic Origin'!$A$30:$A$32</c:f>
              <c:strCache>
                <c:ptCount val="3"/>
                <c:pt idx="0">
                  <c:v>Total UK Finance</c:v>
                </c:pt>
                <c:pt idx="1">
                  <c:v>Total BAME Background UK Adult Populations*</c:v>
                </c:pt>
                <c:pt idx="2">
                  <c:v>Total BAME Background UK Workforce**</c:v>
                </c:pt>
              </c:strCache>
            </c:strRef>
          </c:cat>
          <c:val>
            <c:numRef>
              <c:f>'Ethnic Origin'!$C$30:$C$32</c:f>
              <c:numCache>
                <c:formatCode>0%</c:formatCode>
                <c:ptCount val="3"/>
                <c:pt idx="0">
                  <c:v>0.27731092436974791</c:v>
                </c:pt>
                <c:pt idx="1">
                  <c:v>0.18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54-4DEE-B30B-61F83053A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930931680"/>
        <c:axId val="930926688"/>
      </c:barChart>
      <c:catAx>
        <c:axId val="930931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926688"/>
        <c:crosses val="autoZero"/>
        <c:auto val="1"/>
        <c:lblAlgn val="ctr"/>
        <c:lblOffset val="100"/>
        <c:noMultiLvlLbl val="0"/>
      </c:catAx>
      <c:valAx>
        <c:axId val="9309266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930931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AB-413F-A4E6-D7061B93010B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AB-413F-A4E6-D7061B93010B}"/>
              </c:ext>
            </c:extLst>
          </c:dPt>
          <c:dLbls>
            <c:delete val="1"/>
          </c:dLbls>
          <c:cat>
            <c:strRef>
              <c:f>'Sexual orienation'!$A$12:$A$13</c:f>
              <c:strCache>
                <c:ptCount val="2"/>
                <c:pt idx="0">
                  <c:v>Total</c:v>
                </c:pt>
                <c:pt idx="1">
                  <c:v>Gay</c:v>
                </c:pt>
              </c:strCache>
            </c:strRef>
          </c:cat>
          <c:val>
            <c:numRef>
              <c:f>'Sexual orienation'!$B$12:$B$13</c:f>
              <c:numCache>
                <c:formatCode>General</c:formatCode>
                <c:ptCount val="2"/>
                <c:pt idx="0">
                  <c:v>202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AB-413F-A4E6-D7061B9301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6"/>
        <c:holeSize val="8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3D-4183-9976-202456C4BA49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3D-4183-9976-202456C4BA49}"/>
              </c:ext>
            </c:extLst>
          </c:dPt>
          <c:val>
            <c:numRef>
              <c:f>Disability!$B$22:$B$23</c:f>
              <c:numCache>
                <c:formatCode>0%</c:formatCode>
                <c:ptCount val="2"/>
                <c:pt idx="0">
                  <c:v>0.21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3D-4183-9976-202456C4B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DB133-576D-437C-ABBC-5BFBD9A0846B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E6EC5-2A9E-46C8-BF3C-0040D101A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9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C41E-11CB-4E21-B8CD-5FD6ABD535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9162" y="2481943"/>
            <a:ext cx="7292031" cy="1028020"/>
          </a:xfrm>
        </p:spPr>
        <p:txBody>
          <a:bodyPr anchor="b"/>
          <a:lstStyle>
            <a:lvl1pPr algn="l">
              <a:defRPr sz="5600" b="1" baseline="0">
                <a:solidFill>
                  <a:srgbClr val="041E42"/>
                </a:solidFill>
                <a:latin typeface="+mj-lt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14783-41BD-489A-9D54-33FEADA715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9162" y="3602038"/>
            <a:ext cx="7292031" cy="1131821"/>
          </a:xfrm>
        </p:spPr>
        <p:txBody>
          <a:bodyPr>
            <a:normAutofit/>
          </a:bodyPr>
          <a:lstStyle>
            <a:lvl1pPr marL="0" indent="0" algn="l">
              <a:buNone/>
              <a:defRPr lang="en-GB" sz="3000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Sub-title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B1646E0-E9EA-437C-8D57-53E342B43871}"/>
              </a:ext>
            </a:extLst>
          </p:cNvPr>
          <p:cNvGrpSpPr/>
          <p:nvPr userDrawn="1"/>
        </p:nvGrpSpPr>
        <p:grpSpPr>
          <a:xfrm>
            <a:off x="-1025545" y="-1421285"/>
            <a:ext cx="6694688" cy="8279285"/>
            <a:chOff x="-1025545" y="-1421285"/>
            <a:chExt cx="6694688" cy="8279285"/>
          </a:xfrm>
        </p:grpSpPr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006F90ED-6627-4486-A7D4-E76911D49360}"/>
                </a:ext>
              </a:extLst>
            </p:cNvPr>
            <p:cNvSpPr/>
            <p:nvPr userDrawn="1"/>
          </p:nvSpPr>
          <p:spPr>
            <a:xfrm rot="18900000">
              <a:off x="-1025545" y="-1421285"/>
              <a:ext cx="6694688" cy="4438169"/>
            </a:xfrm>
            <a:custGeom>
              <a:avLst/>
              <a:gdLst>
                <a:gd name="connsiteX0" fmla="*/ 0 w 6694688"/>
                <a:gd name="connsiteY0" fmla="*/ 6694688 h 6694688"/>
                <a:gd name="connsiteX1" fmla="*/ 0 w 6694688"/>
                <a:gd name="connsiteY1" fmla="*/ 0 h 6694688"/>
                <a:gd name="connsiteX2" fmla="*/ 6694688 w 6694688"/>
                <a:gd name="connsiteY2" fmla="*/ 6694688 h 6694688"/>
                <a:gd name="connsiteX3" fmla="*/ 0 w 6694688"/>
                <a:gd name="connsiteY3" fmla="*/ 6694688 h 6694688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6694688 w 6694688"/>
                <a:gd name="connsiteY2" fmla="*/ 2201627 h 2201627"/>
                <a:gd name="connsiteX3" fmla="*/ 0 w 6694688"/>
                <a:gd name="connsiteY3" fmla="*/ 2201627 h 2201627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6694688 w 6694688"/>
                <a:gd name="connsiteY2" fmla="*/ 2201627 h 2201627"/>
                <a:gd name="connsiteX3" fmla="*/ 0 w 6694688"/>
                <a:gd name="connsiteY3" fmla="*/ 2201627 h 2201627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2724957 w 6694688"/>
                <a:gd name="connsiteY2" fmla="*/ 897384 h 2201627"/>
                <a:gd name="connsiteX3" fmla="*/ 6694688 w 6694688"/>
                <a:gd name="connsiteY3" fmla="*/ 2201627 h 2201627"/>
                <a:gd name="connsiteX4" fmla="*/ 0 w 6694688"/>
                <a:gd name="connsiteY4" fmla="*/ 2201627 h 2201627"/>
                <a:gd name="connsiteX0" fmla="*/ 0 w 6694688"/>
                <a:gd name="connsiteY0" fmla="*/ 4438169 h 4438169"/>
                <a:gd name="connsiteX1" fmla="*/ 6598 w 6694688"/>
                <a:gd name="connsiteY1" fmla="*/ 2236542 h 4438169"/>
                <a:gd name="connsiteX2" fmla="*/ 2269713 w 6694688"/>
                <a:gd name="connsiteY2" fmla="*/ 0 h 4438169"/>
                <a:gd name="connsiteX3" fmla="*/ 6694688 w 6694688"/>
                <a:gd name="connsiteY3" fmla="*/ 4438169 h 4438169"/>
                <a:gd name="connsiteX4" fmla="*/ 0 w 6694688"/>
                <a:gd name="connsiteY4" fmla="*/ 4438169 h 4438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4688" h="4438169">
                  <a:moveTo>
                    <a:pt x="0" y="4438169"/>
                  </a:moveTo>
                  <a:cubicBezTo>
                    <a:pt x="2199" y="3704293"/>
                    <a:pt x="4399" y="2970418"/>
                    <a:pt x="6598" y="2236542"/>
                  </a:cubicBezTo>
                  <a:lnTo>
                    <a:pt x="2269713" y="0"/>
                  </a:lnTo>
                  <a:lnTo>
                    <a:pt x="6694688" y="4438169"/>
                  </a:lnTo>
                  <a:lnTo>
                    <a:pt x="0" y="4438169"/>
                  </a:lnTo>
                  <a:close/>
                </a:path>
              </a:pathLst>
            </a:cu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5469F8BA-D480-410D-928C-D4479544F9EB}"/>
                </a:ext>
              </a:extLst>
            </p:cNvPr>
            <p:cNvSpPr/>
            <p:nvPr userDrawn="1"/>
          </p:nvSpPr>
          <p:spPr>
            <a:xfrm>
              <a:off x="0" y="3175348"/>
              <a:ext cx="3682652" cy="3682652"/>
            </a:xfrm>
            <a:prstGeom prst="rtTriangle">
              <a:avLst/>
            </a:prstGeom>
            <a:solidFill>
              <a:srgbClr val="5CD4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4BA6E16-AA18-4E69-8AF4-90867CD07F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0" y="204954"/>
            <a:ext cx="3550712" cy="1692506"/>
          </a:xfrm>
          <a:prstGeom prst="rect">
            <a:avLst/>
          </a:prstGeom>
        </p:spPr>
      </p:pic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BB70D178-2E0F-4563-BA9D-D7A2DEDE177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329113" y="4982064"/>
            <a:ext cx="7291387" cy="62230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2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Date | Author</a:t>
            </a:r>
          </a:p>
        </p:txBody>
      </p:sp>
    </p:spTree>
    <p:extLst>
      <p:ext uri="{BB962C8B-B14F-4D97-AF65-F5344CB8AC3E}">
        <p14:creationId xmlns:p14="http://schemas.microsoft.com/office/powerpoint/2010/main" val="345202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7B96992-3E10-4C54-B610-7A4CFB7A5A05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8343899" y="0"/>
            <a:ext cx="3848100" cy="322114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2127889-5AFB-400A-9C03-1041650D21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98117" y="-8044"/>
            <a:ext cx="2596262" cy="12363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699" y="2625649"/>
            <a:ext cx="6490778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6126" y="3973139"/>
            <a:ext cx="6490779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DA203A2-0508-47D1-913E-E11B3DD4653B}"/>
              </a:ext>
            </a:extLst>
          </p:cNvPr>
          <p:cNvSpPr/>
          <p:nvPr userDrawn="1"/>
        </p:nvSpPr>
        <p:spPr>
          <a:xfrm rot="16200000">
            <a:off x="6309360" y="975361"/>
            <a:ext cx="5882639" cy="5882639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10AAD9-8DA2-4B2F-995E-E7ACB2CC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41E42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46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5177789" y="4961"/>
            <a:ext cx="701420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119BA683-0152-4C3A-A0D9-2544885C29A0}"/>
              </a:ext>
            </a:extLst>
          </p:cNvPr>
          <p:cNvSpPr/>
          <p:nvPr userDrawn="1"/>
        </p:nvSpPr>
        <p:spPr>
          <a:xfrm rot="16200000">
            <a:off x="10989515" y="5665414"/>
            <a:ext cx="1202485" cy="1202485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D6E3CC-9A84-4447-810F-F2B9299C8C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65725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1059" y="2625649"/>
            <a:ext cx="6138991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Divider &amp; Image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02487" y="3973139"/>
            <a:ext cx="613899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10AAD9-8DA2-4B2F-995E-E7ACB2CC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CD4B5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52C6EB9-9152-49B9-83C4-7012D2C8F6F5}"/>
              </a:ext>
            </a:extLst>
          </p:cNvPr>
          <p:cNvSpPr/>
          <p:nvPr userDrawn="1"/>
        </p:nvSpPr>
        <p:spPr>
          <a:xfrm rot="18900000">
            <a:off x="4619513" y="-572071"/>
            <a:ext cx="1145670" cy="1144176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D454F6F-D3B5-4ABC-B0D1-5F5303A73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5724" y="-8044"/>
            <a:ext cx="256032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63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Image - 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5177834" y="0"/>
            <a:ext cx="7014209" cy="68580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6B0FFCFF-BE41-4A24-A4E2-EE543F640E1F}"/>
              </a:ext>
            </a:extLst>
          </p:cNvPr>
          <p:cNvSpPr/>
          <p:nvPr userDrawn="1"/>
        </p:nvSpPr>
        <p:spPr>
          <a:xfrm rot="16200000">
            <a:off x="10989515" y="5665414"/>
            <a:ext cx="1202485" cy="120248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D6E3CC-9A84-4447-810F-F2B9299C8C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65725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1059" y="2625649"/>
            <a:ext cx="6138991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&amp; Image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02487" y="3973139"/>
            <a:ext cx="613899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10AAD9-8DA2-4B2F-995E-E7ACB2CC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CD4B5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2AD56972-2111-45AA-9A90-37526DD820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630" y="0"/>
            <a:ext cx="2579370" cy="1228271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FF8E11FD-ADCB-44B6-A9FF-C992EE290494}"/>
              </a:ext>
            </a:extLst>
          </p:cNvPr>
          <p:cNvSpPr/>
          <p:nvPr userDrawn="1"/>
        </p:nvSpPr>
        <p:spPr>
          <a:xfrm rot="18900000">
            <a:off x="4619513" y="-572071"/>
            <a:ext cx="1145670" cy="1144176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516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Purpose statement – 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6095999" y="0"/>
            <a:ext cx="6096043" cy="68580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6B0FFCFF-BE41-4A24-A4E2-EE543F640E1F}"/>
              </a:ext>
            </a:extLst>
          </p:cNvPr>
          <p:cNvSpPr/>
          <p:nvPr userDrawn="1"/>
        </p:nvSpPr>
        <p:spPr>
          <a:xfrm rot="16200000">
            <a:off x="10989515" y="5665414"/>
            <a:ext cx="1202485" cy="120248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10AAD9-8DA2-4B2F-995E-E7ACB2CC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CD4B5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2AD56972-2111-45AA-9A90-37526DD820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630" y="0"/>
            <a:ext cx="2579370" cy="1228271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FF8E11FD-ADCB-44B6-A9FF-C992EE290494}"/>
              </a:ext>
            </a:extLst>
          </p:cNvPr>
          <p:cNvSpPr/>
          <p:nvPr userDrawn="1"/>
        </p:nvSpPr>
        <p:spPr>
          <a:xfrm rot="13500000">
            <a:off x="5911616" y="3244710"/>
            <a:ext cx="368766" cy="36857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01F1257-A94A-4719-A916-7711B5FEF91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2033" y="3973139"/>
            <a:ext cx="5223275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65FF2D-5249-462D-80B5-FED3FB6593E7}"/>
              </a:ext>
            </a:extLst>
          </p:cNvPr>
          <p:cNvSpPr txBox="1"/>
          <p:nvPr userDrawn="1"/>
        </p:nvSpPr>
        <p:spPr>
          <a:xfrm>
            <a:off x="6400232" y="1682666"/>
            <a:ext cx="139393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500" dirty="0">
                <a:solidFill>
                  <a:srgbClr val="4E6588"/>
                </a:solidFill>
              </a:rPr>
              <a:t>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4243D9-4598-49D7-B4B4-1F1937FF9823}"/>
              </a:ext>
            </a:extLst>
          </p:cNvPr>
          <p:cNvSpPr/>
          <p:nvPr userDrawn="1"/>
        </p:nvSpPr>
        <p:spPr>
          <a:xfrm rot="10800000">
            <a:off x="11054461" y="2711155"/>
            <a:ext cx="889987" cy="263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500" dirty="0">
                <a:solidFill>
                  <a:srgbClr val="4E6588"/>
                </a:solidFill>
              </a:rPr>
              <a:t>“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6DBCE9-36D3-4B7A-81B3-2587ED43D60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2775" y="2320925"/>
            <a:ext cx="5222875" cy="1512888"/>
          </a:xfrm>
        </p:spPr>
        <p:txBody>
          <a:bodyPr>
            <a:normAutofit/>
          </a:bodyPr>
          <a:lstStyle>
            <a:lvl1pPr marL="0" indent="0">
              <a:buNone/>
              <a:defRPr sz="5600" b="1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Divider Title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D5418F-96DA-4C6C-A7C0-31D2B40A0FAE}"/>
              </a:ext>
            </a:extLst>
          </p:cNvPr>
          <p:cNvSpPr txBox="1"/>
          <p:nvPr userDrawn="1"/>
        </p:nvSpPr>
        <p:spPr>
          <a:xfrm>
            <a:off x="7071581" y="2753616"/>
            <a:ext cx="46269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>
                <a:solidFill>
                  <a:schemeClr val="bg2"/>
                </a:solidFill>
              </a:rPr>
              <a:t>To champion a thriving banking and finance industry, acting always in the best interests of consumers, businesses and wider society.</a:t>
            </a:r>
            <a:endParaRPr lang="en-GB" sz="2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20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Purpose statem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119BA683-0152-4C3A-A0D9-2544885C29A0}"/>
              </a:ext>
            </a:extLst>
          </p:cNvPr>
          <p:cNvSpPr/>
          <p:nvPr userDrawn="1"/>
        </p:nvSpPr>
        <p:spPr>
          <a:xfrm rot="16200000">
            <a:off x="10989515" y="5665414"/>
            <a:ext cx="1202485" cy="1202485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10AAD9-8DA2-4B2F-995E-E7ACB2CC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CD4B5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D454F6F-D3B5-4ABC-B0D1-5F5303A73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5724" y="-8044"/>
            <a:ext cx="2560320" cy="1219200"/>
          </a:xfrm>
          <a:prstGeom prst="rect">
            <a:avLst/>
          </a:prstGeom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E1B7D807-D349-4950-91C3-983593796D68}"/>
              </a:ext>
            </a:extLst>
          </p:cNvPr>
          <p:cNvSpPr/>
          <p:nvPr userDrawn="1"/>
        </p:nvSpPr>
        <p:spPr>
          <a:xfrm rot="13500000">
            <a:off x="5911616" y="3244710"/>
            <a:ext cx="368766" cy="368579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CE7B33-0395-4151-99DD-6F83CC6FB8D1}"/>
              </a:ext>
            </a:extLst>
          </p:cNvPr>
          <p:cNvSpPr/>
          <p:nvPr userDrawn="1"/>
        </p:nvSpPr>
        <p:spPr>
          <a:xfrm rot="10800000">
            <a:off x="1441" y="-8044"/>
            <a:ext cx="6096043" cy="68759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D37083-C9D1-4AB3-AB60-8A02ED6EA1B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2033" y="3973139"/>
            <a:ext cx="5223275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41E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2E0E97-2EEC-401A-9700-37BC22CE9170}"/>
              </a:ext>
            </a:extLst>
          </p:cNvPr>
          <p:cNvSpPr txBox="1"/>
          <p:nvPr userDrawn="1"/>
        </p:nvSpPr>
        <p:spPr>
          <a:xfrm>
            <a:off x="6400809" y="1690501"/>
            <a:ext cx="139393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500" dirty="0">
                <a:solidFill>
                  <a:srgbClr val="C5CFDD"/>
                </a:solidFill>
              </a:rPr>
              <a:t>“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EC36F4-87DB-4923-B07C-A27FE18FC8A1}"/>
              </a:ext>
            </a:extLst>
          </p:cNvPr>
          <p:cNvSpPr/>
          <p:nvPr userDrawn="1"/>
        </p:nvSpPr>
        <p:spPr>
          <a:xfrm rot="10800000">
            <a:off x="11054461" y="2711155"/>
            <a:ext cx="889987" cy="263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500" dirty="0">
                <a:solidFill>
                  <a:srgbClr val="C5CFDD"/>
                </a:solidFill>
              </a:rPr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CCFF5-1881-4280-A863-BC0C219E349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2775" y="2368550"/>
            <a:ext cx="5222875" cy="1452563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Divider Title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4ADE9E-21D7-472A-9FFA-F1A826798030}"/>
              </a:ext>
            </a:extLst>
          </p:cNvPr>
          <p:cNvSpPr txBox="1"/>
          <p:nvPr userDrawn="1"/>
        </p:nvSpPr>
        <p:spPr>
          <a:xfrm>
            <a:off x="6855751" y="2797139"/>
            <a:ext cx="473500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</a:rPr>
              <a:t>To champion a thriving banking </a:t>
            </a:r>
          </a:p>
          <a:p>
            <a:r>
              <a:rPr lang="en-US" sz="2200" b="1" dirty="0">
                <a:solidFill>
                  <a:schemeClr val="tx2"/>
                </a:solidFill>
              </a:rPr>
              <a:t>and finance industry, acting always in the best interests of consumers, businesses and wider society.</a:t>
            </a:r>
            <a:endParaRPr lang="en-GB" sz="2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13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Key Message exam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>
            <a:extLst>
              <a:ext uri="{FF2B5EF4-FFF2-40B4-BE49-F238E27FC236}">
                <a16:creationId xmlns:a16="http://schemas.microsoft.com/office/drawing/2014/main" id="{CDA203A2-0508-47D1-913E-E11B3DD4653B}"/>
              </a:ext>
            </a:extLst>
          </p:cNvPr>
          <p:cNvSpPr/>
          <p:nvPr userDrawn="1"/>
        </p:nvSpPr>
        <p:spPr>
          <a:xfrm rot="16200000">
            <a:off x="6309360" y="975361"/>
            <a:ext cx="5882639" cy="5882639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8343899" y="0"/>
            <a:ext cx="3848100" cy="3221142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10AAD9-8DA2-4B2F-995E-E7ACB2CC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41E42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DB723F49-2DAD-450B-98EF-8DB41631B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630" y="0"/>
            <a:ext cx="2579370" cy="1228271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F8A0D6DC-141A-46C8-8BCB-D3BD4EC201E6}"/>
              </a:ext>
            </a:extLst>
          </p:cNvPr>
          <p:cNvSpPr/>
          <p:nvPr userDrawn="1"/>
        </p:nvSpPr>
        <p:spPr>
          <a:xfrm rot="13500000">
            <a:off x="-184383" y="2147292"/>
            <a:ext cx="368766" cy="368579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6DB996-FDA7-488D-923E-E606FF2A5E32}"/>
              </a:ext>
            </a:extLst>
          </p:cNvPr>
          <p:cNvSpPr txBox="1"/>
          <p:nvPr userDrawn="1"/>
        </p:nvSpPr>
        <p:spPr>
          <a:xfrm>
            <a:off x="536575" y="3001108"/>
            <a:ext cx="8240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dirty="0">
                <a:solidFill>
                  <a:srgbClr val="041E42"/>
                </a:solidFill>
                <a:latin typeface="+mn-lt"/>
                <a:ea typeface="+mn-ea"/>
                <a:cs typeface="+mn-cs"/>
              </a:rPr>
              <a:t>Stronger than the sum of its parts, UK Finance has unique convening power and facilitates a single industry voice. Our goal is to influence and shape the banking, finance and regulatory landscape to enable members to serve consumers, businesses and wider society more effectively.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269C3C-00F7-4B0A-B555-F6D78C2B6F9E}"/>
              </a:ext>
            </a:extLst>
          </p:cNvPr>
          <p:cNvSpPr txBox="1"/>
          <p:nvPr userDrawn="1"/>
        </p:nvSpPr>
        <p:spPr>
          <a:xfrm>
            <a:off x="536575" y="1854527"/>
            <a:ext cx="8155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600" b="1" dirty="0">
                <a:solidFill>
                  <a:schemeClr val="tx2"/>
                </a:solidFill>
              </a:rPr>
              <a:t>The power of one voice</a:t>
            </a:r>
            <a:endParaRPr lang="en-GB" sz="5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55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Key Message example – 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7B96992-3E10-4C54-B610-7A4CFB7A5A05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8343899" y="0"/>
            <a:ext cx="3848100" cy="322114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2127889-5AFB-400A-9C03-1041650D21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98117" y="-8044"/>
            <a:ext cx="2596262" cy="1236315"/>
          </a:xfrm>
          <a:prstGeom prst="rect">
            <a:avLst/>
          </a:prstGeom>
        </p:spPr>
      </p:pic>
      <p:sp>
        <p:nvSpPr>
          <p:cNvPr id="8" name="Right Triangle 7">
            <a:extLst>
              <a:ext uri="{FF2B5EF4-FFF2-40B4-BE49-F238E27FC236}">
                <a16:creationId xmlns:a16="http://schemas.microsoft.com/office/drawing/2014/main" id="{CDA203A2-0508-47D1-913E-E11B3DD4653B}"/>
              </a:ext>
            </a:extLst>
          </p:cNvPr>
          <p:cNvSpPr/>
          <p:nvPr userDrawn="1"/>
        </p:nvSpPr>
        <p:spPr>
          <a:xfrm rot="16200000">
            <a:off x="6309360" y="975361"/>
            <a:ext cx="5882639" cy="5882639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10AAD9-8DA2-4B2F-995E-E7ACB2CC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41E42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F93DED20-3F74-4466-817B-43F65155E1FA}"/>
              </a:ext>
            </a:extLst>
          </p:cNvPr>
          <p:cNvSpPr/>
          <p:nvPr userDrawn="1"/>
        </p:nvSpPr>
        <p:spPr>
          <a:xfrm rot="13500000">
            <a:off x="-184383" y="2147292"/>
            <a:ext cx="368766" cy="368579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B95E82-F239-4875-834E-7E6E79B11779}"/>
              </a:ext>
            </a:extLst>
          </p:cNvPr>
          <p:cNvSpPr txBox="1"/>
          <p:nvPr userDrawn="1"/>
        </p:nvSpPr>
        <p:spPr>
          <a:xfrm>
            <a:off x="536575" y="3001108"/>
            <a:ext cx="8240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Stronger than the sum of its parts, UK Finance has unique convening power and facilitates a single industry voice. Our goal is to influence and shape the banking, finance and regulatory landscape to enable members to serve consumers, businesses and wider society more effectively.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8659B8-C67C-4881-87E7-6BB9B85B272C}"/>
              </a:ext>
            </a:extLst>
          </p:cNvPr>
          <p:cNvSpPr txBox="1"/>
          <p:nvPr userDrawn="1"/>
        </p:nvSpPr>
        <p:spPr>
          <a:xfrm>
            <a:off x="536575" y="1854527"/>
            <a:ext cx="8155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600" b="1" dirty="0">
                <a:solidFill>
                  <a:schemeClr val="bg1"/>
                </a:solidFill>
              </a:rPr>
              <a:t>The power of one voice</a:t>
            </a:r>
            <a:endParaRPr lang="en-GB" sz="5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E1FDABB-D8FA-4050-BF7D-227FD5C2F139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B1646E0-E9EA-437C-8D57-53E342B43871}"/>
              </a:ext>
            </a:extLst>
          </p:cNvPr>
          <p:cNvGrpSpPr/>
          <p:nvPr userDrawn="1"/>
        </p:nvGrpSpPr>
        <p:grpSpPr>
          <a:xfrm>
            <a:off x="-1095883" y="-1421285"/>
            <a:ext cx="6694688" cy="8279285"/>
            <a:chOff x="-1025545" y="-1421285"/>
            <a:chExt cx="6694688" cy="8279285"/>
          </a:xfrm>
        </p:grpSpPr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006F90ED-6627-4486-A7D4-E76911D49360}"/>
                </a:ext>
              </a:extLst>
            </p:cNvPr>
            <p:cNvSpPr/>
            <p:nvPr userDrawn="1"/>
          </p:nvSpPr>
          <p:spPr>
            <a:xfrm rot="18900000">
              <a:off x="-1025545" y="-1421285"/>
              <a:ext cx="6694688" cy="4438169"/>
            </a:xfrm>
            <a:custGeom>
              <a:avLst/>
              <a:gdLst>
                <a:gd name="connsiteX0" fmla="*/ 0 w 6694688"/>
                <a:gd name="connsiteY0" fmla="*/ 6694688 h 6694688"/>
                <a:gd name="connsiteX1" fmla="*/ 0 w 6694688"/>
                <a:gd name="connsiteY1" fmla="*/ 0 h 6694688"/>
                <a:gd name="connsiteX2" fmla="*/ 6694688 w 6694688"/>
                <a:gd name="connsiteY2" fmla="*/ 6694688 h 6694688"/>
                <a:gd name="connsiteX3" fmla="*/ 0 w 6694688"/>
                <a:gd name="connsiteY3" fmla="*/ 6694688 h 6694688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6694688 w 6694688"/>
                <a:gd name="connsiteY2" fmla="*/ 2201627 h 2201627"/>
                <a:gd name="connsiteX3" fmla="*/ 0 w 6694688"/>
                <a:gd name="connsiteY3" fmla="*/ 2201627 h 2201627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6694688 w 6694688"/>
                <a:gd name="connsiteY2" fmla="*/ 2201627 h 2201627"/>
                <a:gd name="connsiteX3" fmla="*/ 0 w 6694688"/>
                <a:gd name="connsiteY3" fmla="*/ 2201627 h 2201627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2724957 w 6694688"/>
                <a:gd name="connsiteY2" fmla="*/ 897384 h 2201627"/>
                <a:gd name="connsiteX3" fmla="*/ 6694688 w 6694688"/>
                <a:gd name="connsiteY3" fmla="*/ 2201627 h 2201627"/>
                <a:gd name="connsiteX4" fmla="*/ 0 w 6694688"/>
                <a:gd name="connsiteY4" fmla="*/ 2201627 h 2201627"/>
                <a:gd name="connsiteX0" fmla="*/ 0 w 6694688"/>
                <a:gd name="connsiteY0" fmla="*/ 4438169 h 4438169"/>
                <a:gd name="connsiteX1" fmla="*/ 6598 w 6694688"/>
                <a:gd name="connsiteY1" fmla="*/ 2236542 h 4438169"/>
                <a:gd name="connsiteX2" fmla="*/ 2269713 w 6694688"/>
                <a:gd name="connsiteY2" fmla="*/ 0 h 4438169"/>
                <a:gd name="connsiteX3" fmla="*/ 6694688 w 6694688"/>
                <a:gd name="connsiteY3" fmla="*/ 4438169 h 4438169"/>
                <a:gd name="connsiteX4" fmla="*/ 0 w 6694688"/>
                <a:gd name="connsiteY4" fmla="*/ 4438169 h 4438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4688" h="4438169">
                  <a:moveTo>
                    <a:pt x="0" y="4438169"/>
                  </a:moveTo>
                  <a:cubicBezTo>
                    <a:pt x="2199" y="3704293"/>
                    <a:pt x="4399" y="2970418"/>
                    <a:pt x="6598" y="2236542"/>
                  </a:cubicBezTo>
                  <a:lnTo>
                    <a:pt x="2269713" y="0"/>
                  </a:lnTo>
                  <a:lnTo>
                    <a:pt x="6694688" y="4438169"/>
                  </a:lnTo>
                  <a:lnTo>
                    <a:pt x="0" y="44381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5469F8BA-D480-410D-928C-D4479544F9EB}"/>
                </a:ext>
              </a:extLst>
            </p:cNvPr>
            <p:cNvSpPr/>
            <p:nvPr userDrawn="1"/>
          </p:nvSpPr>
          <p:spPr>
            <a:xfrm>
              <a:off x="0" y="3175348"/>
              <a:ext cx="3682652" cy="3682652"/>
            </a:xfrm>
            <a:prstGeom prst="rtTriangle">
              <a:avLst/>
            </a:prstGeom>
            <a:solidFill>
              <a:srgbClr val="5CD4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A5287362-AA4D-466B-A7DD-F4A003CFF7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0" y="204954"/>
            <a:ext cx="3618610" cy="1722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5BC41E-11CB-4E21-B8CD-5FD6ABD535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9162" y="2481943"/>
            <a:ext cx="7292031" cy="1028020"/>
          </a:xfrm>
        </p:spPr>
        <p:txBody>
          <a:bodyPr anchor="b"/>
          <a:lstStyle>
            <a:lvl1pPr algn="l">
              <a:defRPr sz="5600" b="1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14783-41BD-489A-9D54-33FEADA715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9162" y="3602038"/>
            <a:ext cx="7292031" cy="1131821"/>
          </a:xfrm>
        </p:spPr>
        <p:txBody>
          <a:bodyPr>
            <a:normAutofit/>
          </a:bodyPr>
          <a:lstStyle>
            <a:lvl1pPr marL="0" indent="0" algn="l">
              <a:buNone/>
              <a:defRPr lang="en-GB" sz="3000" dirty="0">
                <a:solidFill>
                  <a:srgbClr val="5CD4B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Sub-title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C55E77-3293-4849-9724-85BBF05BDB9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329113" y="4982064"/>
            <a:ext cx="7291387" cy="62230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Date | Author</a:t>
            </a:r>
          </a:p>
        </p:txBody>
      </p:sp>
    </p:spTree>
    <p:extLst>
      <p:ext uri="{BB962C8B-B14F-4D97-AF65-F5344CB8AC3E}">
        <p14:creationId xmlns:p14="http://schemas.microsoft.com/office/powerpoint/2010/main" val="71453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1654BB4B-921E-4F66-A8AD-A5089DFFD1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626" y="223323"/>
            <a:ext cx="3645823" cy="173610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3F439FDA-64C3-4376-B363-2970B366FE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2625649"/>
            <a:ext cx="5617021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5252997-EE3F-41F4-96F4-BBF46BC7A7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977" y="3973139"/>
            <a:ext cx="561702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41E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9B0B631-BB18-4D92-96F1-83C41184732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78978" y="5969286"/>
            <a:ext cx="561702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Date | Author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768739-CB43-4355-A765-93958E0F1B2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78625" y="0"/>
            <a:ext cx="5413375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9CED648-FD2F-49FE-96A1-F199FAA751A8}"/>
              </a:ext>
            </a:extLst>
          </p:cNvPr>
          <p:cNvSpPr/>
          <p:nvPr userDrawn="1"/>
        </p:nvSpPr>
        <p:spPr>
          <a:xfrm rot="8100000">
            <a:off x="6559200" y="6655981"/>
            <a:ext cx="409575" cy="409575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76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(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5400000">
            <a:off x="-43121" y="43118"/>
            <a:ext cx="6866627" cy="6780392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2625649"/>
            <a:ext cx="5617021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977" y="3973139"/>
            <a:ext cx="561702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96D46E7-31C5-4F1C-B1DE-6DDDD261BE5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78978" y="5969286"/>
            <a:ext cx="561702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Date | Author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AFE5E05-9EC4-41DF-BA7C-4656F48E9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1563" y="216064"/>
            <a:ext cx="3477321" cy="1655867"/>
          </a:xfrm>
          <a:prstGeom prst="rect">
            <a:avLst/>
          </a:prstGeom>
        </p:spPr>
      </p:pic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2518EBC7-D01C-4124-A81B-E2735A3A75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78625" y="0"/>
            <a:ext cx="5413375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7B384BE4-6D70-498A-BEED-1BCCB3C388D9}"/>
              </a:ext>
            </a:extLst>
          </p:cNvPr>
          <p:cNvSpPr/>
          <p:nvPr userDrawn="1"/>
        </p:nvSpPr>
        <p:spPr>
          <a:xfrm rot="8100000">
            <a:off x="6560306" y="6673269"/>
            <a:ext cx="409575" cy="409575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52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F4D75-6A91-43FB-A0C2-184064FEF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8824696" cy="5792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C9492B5A-F95C-4595-B2C7-1AB56639EC83}"/>
              </a:ext>
            </a:extLst>
          </p:cNvPr>
          <p:cNvSpPr/>
          <p:nvPr userDrawn="1"/>
        </p:nvSpPr>
        <p:spPr>
          <a:xfrm rot="16200000">
            <a:off x="10989515" y="5665414"/>
            <a:ext cx="1202485" cy="1202485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E429B-CDC1-46E4-93E2-98F1A913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CD4B5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D771F24E-1354-4279-A31B-D36FF80DE552}"/>
              </a:ext>
            </a:extLst>
          </p:cNvPr>
          <p:cNvSpPr/>
          <p:nvPr userDrawn="1"/>
        </p:nvSpPr>
        <p:spPr>
          <a:xfrm rot="13500000">
            <a:off x="-200025" y="438150"/>
            <a:ext cx="409575" cy="409575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AC3D492-A6BB-4CDA-9F69-6D2C52435B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1896" y="-8044"/>
            <a:ext cx="2783685" cy="132556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5E9D79E-EA50-4D19-97AA-C1A55EC93450}"/>
              </a:ext>
            </a:extLst>
          </p:cNvPr>
          <p:cNvCxnSpPr>
            <a:cxnSpLocks/>
          </p:cNvCxnSpPr>
          <p:nvPr userDrawn="1"/>
        </p:nvCxnSpPr>
        <p:spPr>
          <a:xfrm flipV="1">
            <a:off x="171450" y="1451847"/>
            <a:ext cx="11738610" cy="16696"/>
          </a:xfrm>
          <a:prstGeom prst="line">
            <a:avLst/>
          </a:prstGeom>
          <a:ln w="3175">
            <a:solidFill>
              <a:srgbClr val="041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7EB8F12-C5D1-47B1-A48B-C48F4415EC46}"/>
              </a:ext>
            </a:extLst>
          </p:cNvPr>
          <p:cNvSpPr txBox="1"/>
          <p:nvPr userDrawn="1"/>
        </p:nvSpPr>
        <p:spPr>
          <a:xfrm>
            <a:off x="685800" y="1971675"/>
            <a:ext cx="10858500" cy="46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C922F31-BBAD-4B14-BC7E-BF4E2C272F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89000" y="1971675"/>
            <a:ext cx="10575925" cy="4403725"/>
          </a:xfrm>
        </p:spPr>
        <p:txBody>
          <a:bodyPr/>
          <a:lstStyle>
            <a:lvl1pPr marL="0" indent="0">
              <a:buNone/>
              <a:defRPr>
                <a:solidFill>
                  <a:srgbClr val="041E42"/>
                </a:solidFill>
              </a:defRPr>
            </a:lvl1pPr>
            <a:lvl2pPr marL="685800" indent="-228600"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rgbClr val="041E42"/>
                </a:solidFill>
              </a:defRPr>
            </a:lvl2pPr>
            <a:lvl3pPr marL="11430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rgbClr val="041E42"/>
                </a:solidFill>
              </a:defRPr>
            </a:lvl3pPr>
            <a:lvl4pPr marL="16002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rgbClr val="041E42"/>
                </a:solidFill>
              </a:defRPr>
            </a:lvl4pPr>
            <a:lvl5pPr marL="20574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rgbClr val="041E4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7E4DA7-7416-4AB5-9C4B-B1A194EEBEC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7200" y="1052513"/>
            <a:ext cx="7748588" cy="3778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Sub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0E72DF-3B91-4134-B4E4-8C61B03AA2D6}"/>
              </a:ext>
            </a:extLst>
          </p:cNvPr>
          <p:cNvSpPr txBox="1">
            <a:spLocks/>
          </p:cNvSpPr>
          <p:nvPr userDrawn="1"/>
        </p:nvSpPr>
        <p:spPr>
          <a:xfrm>
            <a:off x="187325" y="6375399"/>
            <a:ext cx="666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rgbClr val="5CD4B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60A8D40-4B75-4F5C-9181-0F7071DD8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199" y="6410323"/>
            <a:ext cx="1006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/>
              <a:t>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34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2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F4D75-6A91-43FB-A0C2-184064FEF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8824696" cy="5792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C9492B5A-F95C-4595-B2C7-1AB56639EC83}"/>
              </a:ext>
            </a:extLst>
          </p:cNvPr>
          <p:cNvSpPr/>
          <p:nvPr userDrawn="1"/>
        </p:nvSpPr>
        <p:spPr>
          <a:xfrm rot="16200000">
            <a:off x="10989515" y="5665414"/>
            <a:ext cx="1202485" cy="1202485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E429B-CDC1-46E4-93E2-98F1A913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CD4B5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D771F24E-1354-4279-A31B-D36FF80DE552}"/>
              </a:ext>
            </a:extLst>
          </p:cNvPr>
          <p:cNvSpPr/>
          <p:nvPr userDrawn="1"/>
        </p:nvSpPr>
        <p:spPr>
          <a:xfrm rot="13500000">
            <a:off x="-200025" y="438150"/>
            <a:ext cx="409575" cy="409575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AC3D492-A6BB-4CDA-9F69-6D2C52435B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1896" y="-8044"/>
            <a:ext cx="2783685" cy="132556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5E9D79E-EA50-4D19-97AA-C1A55EC93450}"/>
              </a:ext>
            </a:extLst>
          </p:cNvPr>
          <p:cNvCxnSpPr>
            <a:cxnSpLocks/>
          </p:cNvCxnSpPr>
          <p:nvPr userDrawn="1"/>
        </p:nvCxnSpPr>
        <p:spPr>
          <a:xfrm flipV="1">
            <a:off x="171450" y="1451847"/>
            <a:ext cx="11738610" cy="16696"/>
          </a:xfrm>
          <a:prstGeom prst="line">
            <a:avLst/>
          </a:prstGeom>
          <a:ln w="3175">
            <a:solidFill>
              <a:srgbClr val="041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D0A187F-1C66-4C8C-95AB-54E0B8D52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09502" cy="431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41E4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97D850B-244D-402F-A209-0D7639E00175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34545" y="2057400"/>
            <a:ext cx="4909502" cy="431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41E4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9803EB3-6683-41A0-8382-B1B7BB31A21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7200" y="1052513"/>
            <a:ext cx="7748588" cy="3778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Sub Title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C4D1AAA-7E45-4443-A74F-395298FAF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199" y="6410323"/>
            <a:ext cx="1006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/>
              <a:t>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6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7024415-80EF-4169-B888-B64B2E491A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49925" y="1470249"/>
            <a:ext cx="6442075" cy="538228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6F4D75-6A91-43FB-A0C2-184064FEF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8824696" cy="5792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C9492B5A-F95C-4595-B2C7-1AB56639EC83}"/>
              </a:ext>
            </a:extLst>
          </p:cNvPr>
          <p:cNvSpPr/>
          <p:nvPr userDrawn="1"/>
        </p:nvSpPr>
        <p:spPr>
          <a:xfrm rot="16200000">
            <a:off x="10989515" y="5665414"/>
            <a:ext cx="1202485" cy="1202485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E429B-CDC1-46E4-93E2-98F1A913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CD4B5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D771F24E-1354-4279-A31B-D36FF80DE552}"/>
              </a:ext>
            </a:extLst>
          </p:cNvPr>
          <p:cNvSpPr/>
          <p:nvPr userDrawn="1"/>
        </p:nvSpPr>
        <p:spPr>
          <a:xfrm rot="13500000">
            <a:off x="-200025" y="438150"/>
            <a:ext cx="409575" cy="409575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AC3D492-A6BB-4CDA-9F69-6D2C52435B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1896" y="-8044"/>
            <a:ext cx="2783685" cy="132556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5E9D79E-EA50-4D19-97AA-C1A55EC93450}"/>
              </a:ext>
            </a:extLst>
          </p:cNvPr>
          <p:cNvCxnSpPr>
            <a:cxnSpLocks/>
          </p:cNvCxnSpPr>
          <p:nvPr userDrawn="1"/>
        </p:nvCxnSpPr>
        <p:spPr>
          <a:xfrm flipV="1">
            <a:off x="171450" y="1451847"/>
            <a:ext cx="11738610" cy="16696"/>
          </a:xfrm>
          <a:prstGeom prst="line">
            <a:avLst/>
          </a:prstGeom>
          <a:ln w="3175">
            <a:solidFill>
              <a:srgbClr val="041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D0A187F-1C66-4C8C-95AB-54E0B8D52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475162" cy="431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41E4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8484845-8DA7-470F-9EFA-CE86EABBB47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57200" y="1052513"/>
            <a:ext cx="7748588" cy="3778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Sub Title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8CC7848-AFDD-4BD9-A7C0-900E46BC5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199" y="6410323"/>
            <a:ext cx="1006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/>
              <a:t>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68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699" y="2625649"/>
            <a:ext cx="6490778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6126" y="3973139"/>
            <a:ext cx="6490779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contact details and address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DA203A2-0508-47D1-913E-E11B3DD4653B}"/>
              </a:ext>
            </a:extLst>
          </p:cNvPr>
          <p:cNvSpPr/>
          <p:nvPr userDrawn="1"/>
        </p:nvSpPr>
        <p:spPr>
          <a:xfrm rot="16200000">
            <a:off x="6309360" y="975361"/>
            <a:ext cx="5882639" cy="5882639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8343899" y="0"/>
            <a:ext cx="3848100" cy="3221142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10AAD9-8DA2-4B2F-995E-E7ACB2CC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41E42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DB723F49-2DAD-450B-98EF-8DB41631B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630" y="0"/>
            <a:ext cx="2579370" cy="12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57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699" y="2625649"/>
            <a:ext cx="6490778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Divider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6126" y="3973139"/>
            <a:ext cx="6490779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41E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DA203A2-0508-47D1-913E-E11B3DD4653B}"/>
              </a:ext>
            </a:extLst>
          </p:cNvPr>
          <p:cNvSpPr/>
          <p:nvPr userDrawn="1"/>
        </p:nvSpPr>
        <p:spPr>
          <a:xfrm rot="16200000">
            <a:off x="6309360" y="975361"/>
            <a:ext cx="5882639" cy="5882639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8343899" y="0"/>
            <a:ext cx="3848100" cy="3221142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10AAD9-8DA2-4B2F-995E-E7ACB2CC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5506" y="6375400"/>
            <a:ext cx="60007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41E42"/>
                </a:solidFill>
              </a:defRPr>
            </a:lvl1pPr>
          </a:lstStyle>
          <a:p>
            <a:fld id="{0ED75E6B-390C-4B2A-BCD4-1F8E16A5210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DB723F49-2DAD-450B-98EF-8DB41631B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630" y="0"/>
            <a:ext cx="2579370" cy="12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4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C5909-8598-4E55-8801-5709179C9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B220C-B8E0-460F-B0B4-AC08888F6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BA791-7BCD-422E-8551-761CBDC03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4C37-EBCA-47FA-85BF-8645E3181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test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2BA32-F72D-461D-B9D4-2C5E7C718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31901-432B-4F4C-9473-C0A590E4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7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3" r:id="rId3"/>
    <p:sldLayoutId id="2147483674" r:id="rId4"/>
    <p:sldLayoutId id="2147483667" r:id="rId5"/>
    <p:sldLayoutId id="2147483668" r:id="rId6"/>
    <p:sldLayoutId id="2147483669" r:id="rId7"/>
    <p:sldLayoutId id="2147483680" r:id="rId8"/>
    <p:sldLayoutId id="2147483675" r:id="rId9"/>
    <p:sldLayoutId id="2147483670" r:id="rId10"/>
    <p:sldLayoutId id="2147483672" r:id="rId11"/>
    <p:sldLayoutId id="2147483671" r:id="rId12"/>
    <p:sldLayoutId id="2147483677" r:id="rId13"/>
    <p:sldLayoutId id="2147483676" r:id="rId14"/>
    <p:sldLayoutId id="2147483678" r:id="rId15"/>
    <p:sldLayoutId id="2147483679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chart" Target="../charts/char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19B27-020B-4E49-9C7C-8C82C6952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9113" y="3073410"/>
            <a:ext cx="7292031" cy="1028020"/>
          </a:xfrm>
        </p:spPr>
        <p:txBody>
          <a:bodyPr>
            <a:noAutofit/>
          </a:bodyPr>
          <a:lstStyle/>
          <a:p>
            <a:br>
              <a:rPr lang="en-GB" sz="4400" dirty="0"/>
            </a:br>
            <a:r>
              <a:rPr lang="en-GB" sz="4400" dirty="0"/>
              <a:t>Diversity and inclusion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9848A-4802-4318-9B10-3D899A437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9113" y="4202633"/>
            <a:ext cx="7292031" cy="1131821"/>
          </a:xfrm>
        </p:spPr>
        <p:txBody>
          <a:bodyPr>
            <a:normAutofit/>
          </a:bodyPr>
          <a:lstStyle/>
          <a:p>
            <a:r>
              <a:rPr lang="en-GB" dirty="0"/>
              <a:t>Colleague demographic data at UK Finance as at 28 June 2023</a:t>
            </a:r>
          </a:p>
        </p:txBody>
      </p:sp>
    </p:spTree>
    <p:extLst>
      <p:ext uri="{BB962C8B-B14F-4D97-AF65-F5344CB8AC3E}">
        <p14:creationId xmlns:p14="http://schemas.microsoft.com/office/powerpoint/2010/main" val="238107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D659B45-CC39-49FA-8153-398AA9F729B4}"/>
              </a:ext>
            </a:extLst>
          </p:cNvPr>
          <p:cNvSpPr txBox="1"/>
          <p:nvPr/>
        </p:nvSpPr>
        <p:spPr>
          <a:xfrm>
            <a:off x="694624" y="1686079"/>
            <a:ext cx="4089584" cy="37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Proportion of colleagues who are female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DD210A-BA99-4257-BB0B-67D2384E4F77}"/>
              </a:ext>
            </a:extLst>
          </p:cNvPr>
          <p:cNvSpPr txBox="1"/>
          <p:nvPr/>
        </p:nvSpPr>
        <p:spPr>
          <a:xfrm>
            <a:off x="2182596" y="2908827"/>
            <a:ext cx="1113639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buClr>
                <a:schemeClr val="accent1"/>
              </a:buClr>
              <a:buSzPct val="130000"/>
            </a:pPr>
            <a:r>
              <a:rPr lang="en-GB" sz="2400" dirty="0">
                <a:latin typeface="Calibri Light" panose="020F0302020204030204" pitchFamily="34" charset="0"/>
              </a:rPr>
              <a:t>54%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E54715-8373-45E2-81B9-9F2288EBC5A4}"/>
              </a:ext>
            </a:extLst>
          </p:cNvPr>
          <p:cNvSpPr txBox="1"/>
          <p:nvPr/>
        </p:nvSpPr>
        <p:spPr>
          <a:xfrm>
            <a:off x="4026602" y="5253371"/>
            <a:ext cx="868499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buClr>
                <a:schemeClr val="accent1"/>
              </a:buClr>
              <a:buSzPct val="130000"/>
            </a:pPr>
            <a:r>
              <a:rPr lang="en-GB" sz="2400" dirty="0">
                <a:latin typeface="Calibri Light" panose="020F0302020204030204" pitchFamily="34" charset="0"/>
              </a:rPr>
              <a:t>48%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CD3B6A-A2CD-4944-A6C1-97BFF61CCC2C}"/>
              </a:ext>
            </a:extLst>
          </p:cNvPr>
          <p:cNvSpPr txBox="1"/>
          <p:nvPr/>
        </p:nvSpPr>
        <p:spPr>
          <a:xfrm>
            <a:off x="5816670" y="1686079"/>
            <a:ext cx="6189437" cy="37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Proportion of colleagues who are female, by employment grade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ACC2F9A-C826-4368-80C7-4F547ECCD939}"/>
              </a:ext>
            </a:extLst>
          </p:cNvPr>
          <p:cNvCxnSpPr>
            <a:cxnSpLocks/>
          </p:cNvCxnSpPr>
          <p:nvPr/>
        </p:nvCxnSpPr>
        <p:spPr>
          <a:xfrm flipV="1">
            <a:off x="5279150" y="3709523"/>
            <a:ext cx="1346828" cy="1192683"/>
          </a:xfrm>
          <a:prstGeom prst="bentConnector3">
            <a:avLst/>
          </a:prstGeom>
          <a:ln>
            <a:solidFill>
              <a:schemeClr val="accent5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05CC4E-093E-48DC-B6D1-94ABC216958C}"/>
              </a:ext>
            </a:extLst>
          </p:cNvPr>
          <p:cNvCxnSpPr>
            <a:cxnSpLocks/>
          </p:cNvCxnSpPr>
          <p:nvPr/>
        </p:nvCxnSpPr>
        <p:spPr>
          <a:xfrm>
            <a:off x="10159124" y="3709523"/>
            <a:ext cx="1906457" cy="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AA4D4C2-E2B2-47FB-B4EB-532D8494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Diversity and Inclusion 2023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EECC55-AD33-4024-825E-1B8147235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5E6B-390C-4B2A-BCD4-1F8E16A5210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434D8-5442-41DE-907F-1EC7F24F830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Data as at 28 June 2023: </a:t>
            </a:r>
            <a:r>
              <a:rPr lang="en-US" b="1" dirty="0"/>
              <a:t>Biological sex   </a:t>
            </a:r>
          </a:p>
          <a:p>
            <a:r>
              <a:rPr lang="en-GB" dirty="0"/>
              <a:t>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954FCB-BAA6-4797-A0C5-CED2F65A6D3D}"/>
              </a:ext>
            </a:extLst>
          </p:cNvPr>
          <p:cNvSpPr txBox="1"/>
          <p:nvPr/>
        </p:nvSpPr>
        <p:spPr>
          <a:xfrm>
            <a:off x="-1" y="6390919"/>
            <a:ext cx="4784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 Light" panose="020F0302020204030204" pitchFamily="34" charset="0"/>
              </a:rPr>
              <a:t>* Source: gov.uk </a:t>
            </a:r>
            <a:r>
              <a:rPr lang="en-GB" sz="800" b="0" i="0" dirty="0">
                <a:effectLst/>
              </a:rPr>
              <a:t>2021 Census data</a:t>
            </a:r>
            <a:endParaRPr lang="en-GB" sz="800" dirty="0">
              <a:cs typeface="Calibri Light" panose="020F0302020204030204" pitchFamily="34" charset="0"/>
            </a:endParaRPr>
          </a:p>
          <a:p>
            <a:r>
              <a:rPr lang="en-GB" sz="800" dirty="0">
                <a:cs typeface="Calibri Light" panose="020F0302020204030204" pitchFamily="34" charset="0"/>
              </a:rPr>
              <a:t>** Source: UK Labour Force Survey (</a:t>
            </a:r>
            <a:r>
              <a:rPr lang="en-GB" sz="800" dirty="0">
                <a:effectLst/>
                <a:ea typeface="Calibri" panose="020F0502020204030204" pitchFamily="34" charset="0"/>
              </a:rPr>
              <a:t>Apr-Jun 2020)</a:t>
            </a:r>
          </a:p>
          <a:p>
            <a:r>
              <a:rPr lang="en-GB" sz="800" dirty="0">
                <a:cs typeface="Calibri Light" panose="020F0302020204030204" pitchFamily="34" charset="0"/>
              </a:rPr>
              <a:t>UKF Data includes interns</a:t>
            </a:r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68828262-CED3-412B-8A7F-CD8F201D72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395664"/>
              </p:ext>
            </p:extLst>
          </p:nvPr>
        </p:nvGraphicFramePr>
        <p:xfrm>
          <a:off x="-634312" y="4065233"/>
          <a:ext cx="3538025" cy="2343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2A0CE915-BB73-453F-947B-E8871BFA8F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257684"/>
              </p:ext>
            </p:extLst>
          </p:nvPr>
        </p:nvGraphicFramePr>
        <p:xfrm>
          <a:off x="2691838" y="4109328"/>
          <a:ext cx="3538025" cy="2343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4CF99869-90BF-41F7-B73B-BD7902409999}"/>
              </a:ext>
            </a:extLst>
          </p:cNvPr>
          <p:cNvSpPr txBox="1"/>
          <p:nvPr/>
        </p:nvSpPr>
        <p:spPr>
          <a:xfrm>
            <a:off x="700450" y="5212368"/>
            <a:ext cx="868499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buClr>
                <a:schemeClr val="accent1"/>
              </a:buClr>
              <a:buSzPct val="130000"/>
            </a:pPr>
            <a:r>
              <a:rPr lang="en-GB" sz="2400" dirty="0">
                <a:latin typeface="Calibri Light" panose="020F0302020204030204" pitchFamily="34" charset="0"/>
              </a:rPr>
              <a:t>51%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954FAC4-1D84-4305-8E3A-E3DE33906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836628"/>
              </p:ext>
            </p:extLst>
          </p:nvPr>
        </p:nvGraphicFramePr>
        <p:xfrm>
          <a:off x="1178407" y="2109252"/>
          <a:ext cx="3022393" cy="2017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DB78E6C-6AAB-1708-9E13-401712461369}"/>
              </a:ext>
            </a:extLst>
          </p:cNvPr>
          <p:cNvSpPr txBox="1"/>
          <p:nvPr/>
        </p:nvSpPr>
        <p:spPr>
          <a:xfrm>
            <a:off x="6610675" y="6035616"/>
            <a:ext cx="6189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37% of roles at CEO/MD/Director level are occupied by female colleagues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673294F-8328-4B3F-97FF-76BB0B2A07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410884"/>
              </p:ext>
            </p:extLst>
          </p:nvPr>
        </p:nvGraphicFramePr>
        <p:xfrm>
          <a:off x="6492875" y="2053608"/>
          <a:ext cx="5513232" cy="3745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616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1" grpId="0"/>
      <p:bldP spid="22" grpId="0"/>
      <p:bldP spid="3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4D4C2-E2B2-47FB-B4EB-532D8494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Diversity and Inclusion 2023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EECC55-AD33-4024-825E-1B8147235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5E6B-390C-4B2A-BCD4-1F8E16A5210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434D8-5442-41DE-907F-1EC7F24F830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Data as at 28 June 2023: </a:t>
            </a:r>
            <a:r>
              <a:rPr lang="en-GB" b="1" dirty="0"/>
              <a:t>Ethnic background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3980AD-84DB-4288-8F52-38708BEA32EA}"/>
              </a:ext>
            </a:extLst>
          </p:cNvPr>
          <p:cNvSpPr/>
          <p:nvPr/>
        </p:nvSpPr>
        <p:spPr>
          <a:xfrm>
            <a:off x="530394" y="1659356"/>
            <a:ext cx="1055634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50FE4C-D3EC-49BA-B05D-F4CA2AC252F2}"/>
              </a:ext>
            </a:extLst>
          </p:cNvPr>
          <p:cNvSpPr txBox="1"/>
          <p:nvPr/>
        </p:nvSpPr>
        <p:spPr>
          <a:xfrm>
            <a:off x="5920794" y="1619319"/>
            <a:ext cx="5544711" cy="37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Proportion of BAME colleagues by employment grade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D83FAD-DF8D-4851-B029-450A1894726D}"/>
              </a:ext>
            </a:extLst>
          </p:cNvPr>
          <p:cNvSpPr txBox="1"/>
          <p:nvPr/>
        </p:nvSpPr>
        <p:spPr>
          <a:xfrm>
            <a:off x="454287" y="1748212"/>
            <a:ext cx="4244322" cy="37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Ethnic background of UK Finance colleagues 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2264E33F-CC41-49C0-A7BF-3D0BE595BC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5915"/>
          <a:stretch/>
        </p:blipFill>
        <p:spPr>
          <a:xfrm>
            <a:off x="2417283" y="3783014"/>
            <a:ext cx="1081369" cy="11680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73DC5B-4F5E-4630-96B2-B39517C8B294}"/>
              </a:ext>
            </a:extLst>
          </p:cNvPr>
          <p:cNvSpPr txBox="1"/>
          <p:nvPr/>
        </p:nvSpPr>
        <p:spPr>
          <a:xfrm>
            <a:off x="3988452" y="5022216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White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BE723B-F32F-4944-9CE2-B5E4984865AF}"/>
              </a:ext>
            </a:extLst>
          </p:cNvPr>
          <p:cNvSpPr txBox="1"/>
          <p:nvPr/>
        </p:nvSpPr>
        <p:spPr>
          <a:xfrm>
            <a:off x="493758" y="4030037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Asian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6B393C-30B8-4642-ABAD-ED3CB2A4C5D9}"/>
              </a:ext>
            </a:extLst>
          </p:cNvPr>
          <p:cNvSpPr txBox="1"/>
          <p:nvPr/>
        </p:nvSpPr>
        <p:spPr>
          <a:xfrm>
            <a:off x="690102" y="3298126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Black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996023-3290-4403-9EA5-F41031FFF3AA}"/>
              </a:ext>
            </a:extLst>
          </p:cNvPr>
          <p:cNvSpPr txBox="1"/>
          <p:nvPr/>
        </p:nvSpPr>
        <p:spPr>
          <a:xfrm>
            <a:off x="1067396" y="2941429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Mixed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F1F996-D5D8-49F7-A266-0E179319118C}"/>
              </a:ext>
            </a:extLst>
          </p:cNvPr>
          <p:cNvSpPr txBox="1"/>
          <p:nvPr/>
        </p:nvSpPr>
        <p:spPr>
          <a:xfrm>
            <a:off x="1318884" y="2707498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Other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C73C6C-391C-4255-BBDC-1C0D51E45139}"/>
              </a:ext>
            </a:extLst>
          </p:cNvPr>
          <p:cNvSpPr txBox="1"/>
          <p:nvPr/>
        </p:nvSpPr>
        <p:spPr>
          <a:xfrm>
            <a:off x="1630078" y="2290298"/>
            <a:ext cx="905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Prefer not to say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17FBEE-3AE1-4AA4-8567-DB22214C2EA6}"/>
              </a:ext>
            </a:extLst>
          </p:cNvPr>
          <p:cNvSpPr txBox="1"/>
          <p:nvPr/>
        </p:nvSpPr>
        <p:spPr>
          <a:xfrm>
            <a:off x="2100167" y="2424116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No data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A23893D-6CA4-4114-953D-13BE8459732E}"/>
              </a:ext>
            </a:extLst>
          </p:cNvPr>
          <p:cNvSpPr txBox="1"/>
          <p:nvPr/>
        </p:nvSpPr>
        <p:spPr>
          <a:xfrm>
            <a:off x="0" y="6391616"/>
            <a:ext cx="4784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 Light" panose="020F0302020204030204" pitchFamily="34" charset="0"/>
              </a:rPr>
              <a:t>* Source: gov.uk </a:t>
            </a:r>
            <a:r>
              <a:rPr lang="en-GB" sz="800" b="0" i="0" dirty="0">
                <a:effectLst/>
              </a:rPr>
              <a:t>2011 Census data</a:t>
            </a:r>
            <a:endParaRPr lang="en-GB" sz="800" dirty="0">
              <a:cs typeface="Calibri Light" panose="020F030202020403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ea typeface="Calibri" panose="020F0502020204030204" pitchFamily="34" charset="0"/>
              </a:rPr>
              <a:t>** S</a:t>
            </a:r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ource: Annual Population Survey – ethnicity by industry (2019)</a:t>
            </a:r>
          </a:p>
          <a:p>
            <a:r>
              <a:rPr lang="en-GB" sz="800" dirty="0">
                <a:cs typeface="Calibri Light" panose="020F0302020204030204" pitchFamily="34" charset="0"/>
              </a:rPr>
              <a:t>UKF Data includes interns</a:t>
            </a:r>
          </a:p>
          <a:p>
            <a:endParaRPr lang="en-GB" sz="800" dirty="0">
              <a:cs typeface="Calibri Light" panose="020F0302020204030204" pitchFamily="34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930731D-7D87-47FD-B4A1-665D6B9EC2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494475"/>
              </p:ext>
            </p:extLst>
          </p:nvPr>
        </p:nvGraphicFramePr>
        <p:xfrm>
          <a:off x="151624" y="2330762"/>
          <a:ext cx="5769170" cy="3857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69E6618-3756-49C5-8B80-DD372FDCF4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710033"/>
              </p:ext>
            </p:extLst>
          </p:nvPr>
        </p:nvGraphicFramePr>
        <p:xfrm>
          <a:off x="6457796" y="2029079"/>
          <a:ext cx="45720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7FCD555-A1B3-40C6-845D-85CC1A9B74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73173"/>
              </p:ext>
            </p:extLst>
          </p:nvPr>
        </p:nvGraphicFramePr>
        <p:xfrm>
          <a:off x="5409710" y="5142665"/>
          <a:ext cx="4689150" cy="1308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0458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16F27572-D9B8-4121-B997-D6B19E1007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230545"/>
              </p:ext>
            </p:extLst>
          </p:nvPr>
        </p:nvGraphicFramePr>
        <p:xfrm>
          <a:off x="3325277" y="2610899"/>
          <a:ext cx="2748472" cy="182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AA4D4C2-E2B2-47FB-B4EB-532D8494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Diversity and Inclusion 2023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EECC55-AD33-4024-825E-1B8147235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5E6B-390C-4B2A-BCD4-1F8E16A5210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434D8-5442-41DE-907F-1EC7F24F830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Data as at 28 June 2023: </a:t>
            </a:r>
            <a:r>
              <a:rPr lang="en-GB" b="1" dirty="0"/>
              <a:t>Sexual orientation and disability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524E6-079E-434A-9668-F5D412ECBD8A}"/>
              </a:ext>
            </a:extLst>
          </p:cNvPr>
          <p:cNvSpPr txBox="1"/>
          <p:nvPr/>
        </p:nvSpPr>
        <p:spPr>
          <a:xfrm>
            <a:off x="59022" y="3097615"/>
            <a:ext cx="3360657" cy="706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Proportion of people </a:t>
            </a:r>
            <a:br>
              <a:rPr lang="en-GB" sz="1600" dirty="0"/>
            </a:br>
            <a:r>
              <a:rPr lang="en-GB" sz="1600" dirty="0"/>
              <a:t>who are LGB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C8AD46-4DC7-4CCE-A85D-543C632AEC68}"/>
              </a:ext>
            </a:extLst>
          </p:cNvPr>
          <p:cNvSpPr txBox="1"/>
          <p:nvPr/>
        </p:nvSpPr>
        <p:spPr>
          <a:xfrm>
            <a:off x="4082882" y="1950272"/>
            <a:ext cx="1247543" cy="69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UK Finance Colleagues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2D16E3-D60D-4EAA-B42F-E004B77C6324}"/>
              </a:ext>
            </a:extLst>
          </p:cNvPr>
          <p:cNvSpPr txBox="1"/>
          <p:nvPr/>
        </p:nvSpPr>
        <p:spPr>
          <a:xfrm>
            <a:off x="40081" y="5160192"/>
            <a:ext cx="3360657" cy="706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Proportion of people</a:t>
            </a:r>
            <a:br>
              <a:rPr lang="en-GB" sz="1600" dirty="0"/>
            </a:br>
            <a:r>
              <a:rPr lang="en-GB" sz="1600" dirty="0"/>
              <a:t>with a disability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3D7045-3C80-40A6-B8E0-80BB7B13822A}"/>
              </a:ext>
            </a:extLst>
          </p:cNvPr>
          <p:cNvSpPr txBox="1"/>
          <p:nvPr/>
        </p:nvSpPr>
        <p:spPr>
          <a:xfrm>
            <a:off x="0" y="6226936"/>
            <a:ext cx="4784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Sexual orientation, source:</a:t>
            </a:r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2021 Census, England and Wales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Disability, source: Family Resources Survey 2021</a:t>
            </a:r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UKF Data includes interns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EF76A4-DB5B-467C-8E15-E284F81069A4}"/>
              </a:ext>
            </a:extLst>
          </p:cNvPr>
          <p:cNvSpPr txBox="1"/>
          <p:nvPr/>
        </p:nvSpPr>
        <p:spPr>
          <a:xfrm>
            <a:off x="6685934" y="1950272"/>
            <a:ext cx="3213299" cy="69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England and Wales</a:t>
            </a:r>
          </a:p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Population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2E3343FE-69B3-4DD5-87B4-E695DD224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853599"/>
              </p:ext>
            </p:extLst>
          </p:nvPr>
        </p:nvGraphicFramePr>
        <p:xfrm>
          <a:off x="6780187" y="4613686"/>
          <a:ext cx="3024794" cy="1880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A6620FB0-345D-487D-B1EB-50DACEA790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631325"/>
              </p:ext>
            </p:extLst>
          </p:nvPr>
        </p:nvGraphicFramePr>
        <p:xfrm>
          <a:off x="6780188" y="2532322"/>
          <a:ext cx="3024794" cy="1880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7B4300A-B042-496B-9502-C690C5334AEF}"/>
              </a:ext>
            </a:extLst>
          </p:cNvPr>
          <p:cNvSpPr txBox="1"/>
          <p:nvPr/>
        </p:nvSpPr>
        <p:spPr>
          <a:xfrm>
            <a:off x="7801241" y="3250862"/>
            <a:ext cx="982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3.2%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35728-2983-44C0-9CCA-AA4C89021580}"/>
              </a:ext>
            </a:extLst>
          </p:cNvPr>
          <p:cNvSpPr txBox="1"/>
          <p:nvPr/>
        </p:nvSpPr>
        <p:spPr>
          <a:xfrm>
            <a:off x="4360423" y="5359779"/>
            <a:ext cx="883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3.3%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EB34BC-2013-4A7D-BC9F-E5C4393628A7}"/>
              </a:ext>
            </a:extLst>
          </p:cNvPr>
          <p:cNvSpPr txBox="1"/>
          <p:nvPr/>
        </p:nvSpPr>
        <p:spPr>
          <a:xfrm>
            <a:off x="4360424" y="3237972"/>
            <a:ext cx="692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6%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7305141-3FEF-4C6B-82E1-97A123C9D795}"/>
              </a:ext>
            </a:extLst>
          </p:cNvPr>
          <p:cNvSpPr txBox="1"/>
          <p:nvPr/>
        </p:nvSpPr>
        <p:spPr>
          <a:xfrm>
            <a:off x="8935617" y="6151054"/>
            <a:ext cx="736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***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0A4FD88-CCB2-4CA4-8BE3-3EFECBDBEC92}"/>
              </a:ext>
            </a:extLst>
          </p:cNvPr>
          <p:cNvSpPr txBox="1"/>
          <p:nvPr/>
        </p:nvSpPr>
        <p:spPr>
          <a:xfrm>
            <a:off x="8850930" y="4048215"/>
            <a:ext cx="453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8F89F36-9E70-42E2-AABB-103B8D30A32D}"/>
              </a:ext>
            </a:extLst>
          </p:cNvPr>
          <p:cNvSpPr txBox="1"/>
          <p:nvPr/>
        </p:nvSpPr>
        <p:spPr>
          <a:xfrm>
            <a:off x="7958702" y="5282662"/>
            <a:ext cx="886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22%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B15D8DF-A7DC-B978-2ABF-8483014A9A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456433"/>
              </p:ext>
            </p:extLst>
          </p:nvPr>
        </p:nvGraphicFramePr>
        <p:xfrm>
          <a:off x="3274519" y="4697563"/>
          <a:ext cx="2891138" cy="180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032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69FE5EE-8D98-4C75-B69F-A7A7C50B6D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496622"/>
              </p:ext>
            </p:extLst>
          </p:nvPr>
        </p:nvGraphicFramePr>
        <p:xfrm>
          <a:off x="3371113" y="1846572"/>
          <a:ext cx="5973427" cy="464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47BC88C-BFA9-48C9-A202-7BE95E72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Diversity and Inclusion 2023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CF22F7-5983-4E2D-B7DC-7077E4B43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5E6B-390C-4B2A-BCD4-1F8E16A5210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0BAEA6-6367-4EA9-927A-E8EA822ECCA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Data as at 28 June 2023: </a:t>
            </a:r>
            <a:r>
              <a:rPr lang="en-GB" b="1" dirty="0"/>
              <a:t>Age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3A70BE-4C1D-43E5-AC1E-B8077111B5C4}"/>
              </a:ext>
            </a:extLst>
          </p:cNvPr>
          <p:cNvSpPr txBox="1"/>
          <p:nvPr/>
        </p:nvSpPr>
        <p:spPr>
          <a:xfrm>
            <a:off x="320615" y="1828772"/>
            <a:ext cx="4161444" cy="37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Age distribution of UK Finance colleagues 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D7DB98C9-EA07-4BEA-893D-1FD0368847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55915"/>
          <a:stretch/>
        </p:blipFill>
        <p:spPr>
          <a:xfrm>
            <a:off x="5226700" y="3156629"/>
            <a:ext cx="1842868" cy="19905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2DBE74-B891-4F6E-985B-196FD4D3A6AF}"/>
              </a:ext>
            </a:extLst>
          </p:cNvPr>
          <p:cNvSpPr txBox="1"/>
          <p:nvPr/>
        </p:nvSpPr>
        <p:spPr>
          <a:xfrm>
            <a:off x="4233206" y="2312074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23 - 25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7E4F2D-67CE-4047-997D-89C760CFA00C}"/>
              </a:ext>
            </a:extLst>
          </p:cNvPr>
          <p:cNvSpPr txBox="1"/>
          <p:nvPr/>
        </p:nvSpPr>
        <p:spPr>
          <a:xfrm>
            <a:off x="3473050" y="3327299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26 - 30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21CD4B-2730-4309-B356-3C580236FE8C}"/>
              </a:ext>
            </a:extLst>
          </p:cNvPr>
          <p:cNvSpPr txBox="1"/>
          <p:nvPr/>
        </p:nvSpPr>
        <p:spPr>
          <a:xfrm>
            <a:off x="4095891" y="5586878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31 - 40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ED94E1-CFDA-4933-9A18-B4B59385C126}"/>
              </a:ext>
            </a:extLst>
          </p:cNvPr>
          <p:cNvSpPr txBox="1"/>
          <p:nvPr/>
        </p:nvSpPr>
        <p:spPr>
          <a:xfrm>
            <a:off x="5100263" y="1936843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22-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2AD154-9451-4AC4-8CD0-6A9F1AB94C84}"/>
              </a:ext>
            </a:extLst>
          </p:cNvPr>
          <p:cNvSpPr txBox="1"/>
          <p:nvPr/>
        </p:nvSpPr>
        <p:spPr>
          <a:xfrm>
            <a:off x="6357827" y="1971438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61+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014636-C275-4585-A8CA-EB397BB59CB4}"/>
              </a:ext>
            </a:extLst>
          </p:cNvPr>
          <p:cNvSpPr txBox="1"/>
          <p:nvPr/>
        </p:nvSpPr>
        <p:spPr>
          <a:xfrm>
            <a:off x="7577006" y="5105603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41 - 50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4EB8710-D17C-4B1D-AF54-A73E8540D3F1}"/>
              </a:ext>
            </a:extLst>
          </p:cNvPr>
          <p:cNvSpPr txBox="1"/>
          <p:nvPr/>
        </p:nvSpPr>
        <p:spPr>
          <a:xfrm>
            <a:off x="7751390" y="3016901"/>
            <a:ext cx="125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51 - 60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2E8886-A923-4BF1-919A-5DC4ABAEF27B}"/>
              </a:ext>
            </a:extLst>
          </p:cNvPr>
          <p:cNvSpPr txBox="1"/>
          <p:nvPr/>
        </p:nvSpPr>
        <p:spPr>
          <a:xfrm>
            <a:off x="85339" y="6630711"/>
            <a:ext cx="4784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 Light" panose="020F0302020204030204" pitchFamily="34" charset="0"/>
              </a:rPr>
              <a:t>UKF Data includes interns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F9DE55-D92A-4689-A78F-62C0C806170F}"/>
              </a:ext>
            </a:extLst>
          </p:cNvPr>
          <p:cNvSpPr txBox="1"/>
          <p:nvPr/>
        </p:nvSpPr>
        <p:spPr>
          <a:xfrm>
            <a:off x="5912531" y="1547682"/>
            <a:ext cx="890595" cy="429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Prefer not to say</a:t>
            </a:r>
          </a:p>
        </p:txBody>
      </p:sp>
    </p:spTree>
    <p:extLst>
      <p:ext uri="{BB962C8B-B14F-4D97-AF65-F5344CB8AC3E}">
        <p14:creationId xmlns:p14="http://schemas.microsoft.com/office/powerpoint/2010/main" val="428502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69673DC-B9EA-48C1-9A49-612A5F109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560482"/>
              </p:ext>
            </p:extLst>
          </p:nvPr>
        </p:nvGraphicFramePr>
        <p:xfrm>
          <a:off x="7357139" y="2589109"/>
          <a:ext cx="5870850" cy="380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43786EB-F9DB-40C6-9AAA-249E976E69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018985"/>
              </p:ext>
            </p:extLst>
          </p:nvPr>
        </p:nvGraphicFramePr>
        <p:xfrm>
          <a:off x="4042575" y="2622835"/>
          <a:ext cx="4460038" cy="383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924BD9A-CDF9-4A2F-808D-D0C1801261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912072"/>
              </p:ext>
            </p:extLst>
          </p:nvPr>
        </p:nvGraphicFramePr>
        <p:xfrm>
          <a:off x="-218464" y="2574885"/>
          <a:ext cx="5206443" cy="383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CF463EA-F876-4979-8294-6DB356C46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Diversity and Inclusion 2023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116981-6F0D-4A03-838B-91CD0FF5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88449" y="6337562"/>
            <a:ext cx="600075" cy="365125"/>
          </a:xfrm>
        </p:spPr>
        <p:txBody>
          <a:bodyPr/>
          <a:lstStyle/>
          <a:p>
            <a:fld id="{0ED75E6B-390C-4B2A-BCD4-1F8E16A5210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18511F-FF8D-4547-BF56-BD7372FF82C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Data as at 28 June 2023: </a:t>
            </a:r>
            <a:r>
              <a:rPr lang="en-GB" b="1" dirty="0"/>
              <a:t>Education Background</a:t>
            </a:r>
          </a:p>
          <a:p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929D2F21-EDC8-44FE-913F-7F2D8D378BE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55915"/>
          <a:stretch/>
        </p:blipFill>
        <p:spPr>
          <a:xfrm>
            <a:off x="1529676" y="3585345"/>
            <a:ext cx="1452184" cy="15685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BCB01D2-B3D8-4D38-85F6-A6F615FAC911}"/>
              </a:ext>
            </a:extLst>
          </p:cNvPr>
          <p:cNvSpPr txBox="1"/>
          <p:nvPr/>
        </p:nvSpPr>
        <p:spPr>
          <a:xfrm>
            <a:off x="3721001" y="5052319"/>
            <a:ext cx="977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i="0" u="none" strike="noStrike" dirty="0">
                <a:effectLst/>
              </a:rPr>
              <a:t>State run or state funded</a:t>
            </a:r>
            <a:r>
              <a:rPr lang="en-GB" sz="1100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239421-43D0-4CA6-B784-43D5F2030A0B}"/>
              </a:ext>
            </a:extLst>
          </p:cNvPr>
          <p:cNvSpPr txBox="1"/>
          <p:nvPr/>
        </p:nvSpPr>
        <p:spPr>
          <a:xfrm>
            <a:off x="856670" y="2843429"/>
            <a:ext cx="816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Prefer not to say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66CF45-47C0-46C2-A8FC-439FD2F6A41E}"/>
              </a:ext>
            </a:extLst>
          </p:cNvPr>
          <p:cNvSpPr txBox="1"/>
          <p:nvPr/>
        </p:nvSpPr>
        <p:spPr>
          <a:xfrm>
            <a:off x="-34637" y="3938752"/>
            <a:ext cx="994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Independent fee paying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26A549-D692-4EAE-A154-A0341CEA530D}"/>
              </a:ext>
            </a:extLst>
          </p:cNvPr>
          <p:cNvSpPr txBox="1"/>
          <p:nvPr/>
        </p:nvSpPr>
        <p:spPr>
          <a:xfrm>
            <a:off x="1673415" y="2644517"/>
            <a:ext cx="8167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No data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28313A-2FF1-481F-9AF7-82F950ACBFDB}"/>
              </a:ext>
            </a:extLst>
          </p:cNvPr>
          <p:cNvSpPr txBox="1"/>
          <p:nvPr/>
        </p:nvSpPr>
        <p:spPr>
          <a:xfrm>
            <a:off x="6272594" y="2651284"/>
            <a:ext cx="994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Yes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F0D42E-32FC-413E-BF9E-217BD3347A55}"/>
              </a:ext>
            </a:extLst>
          </p:cNvPr>
          <p:cNvSpPr txBox="1"/>
          <p:nvPr/>
        </p:nvSpPr>
        <p:spPr>
          <a:xfrm>
            <a:off x="8847102" y="2644517"/>
            <a:ext cx="8609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i="0" u="none" strike="noStrike" dirty="0">
                <a:effectLst/>
              </a:rPr>
              <a:t>Prefer not to say</a:t>
            </a:r>
            <a:endParaRPr lang="en-GB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809785-6E72-4CE2-BD99-DB59BAEACD1A}"/>
              </a:ext>
            </a:extLst>
          </p:cNvPr>
          <p:cNvSpPr txBox="1"/>
          <p:nvPr/>
        </p:nvSpPr>
        <p:spPr>
          <a:xfrm>
            <a:off x="-585952" y="1851910"/>
            <a:ext cx="6152224" cy="379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Type of School Attended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D1B032-9FE6-463E-B946-8EA4DA985AD1}"/>
              </a:ext>
            </a:extLst>
          </p:cNvPr>
          <p:cNvSpPr txBox="1"/>
          <p:nvPr/>
        </p:nvSpPr>
        <p:spPr>
          <a:xfrm>
            <a:off x="8377814" y="1691228"/>
            <a:ext cx="3310673" cy="699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buClr>
                <a:schemeClr val="accent1"/>
              </a:buClr>
              <a:buSzPct val="130000"/>
            </a:pPr>
            <a:r>
              <a:rPr lang="en-GB" sz="1600" dirty="0"/>
              <a:t>Parents/ Grandparents/ Guardians to have attended university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F01C2A-4A12-4C7A-9C61-6CCC84FA446F}"/>
              </a:ext>
            </a:extLst>
          </p:cNvPr>
          <p:cNvSpPr txBox="1"/>
          <p:nvPr/>
        </p:nvSpPr>
        <p:spPr>
          <a:xfrm>
            <a:off x="9720560" y="2580123"/>
            <a:ext cx="8167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No data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FA77FE27-23CC-4FD9-80EA-0D3CC0944AF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55915"/>
          <a:stretch/>
        </p:blipFill>
        <p:spPr>
          <a:xfrm>
            <a:off x="9402841" y="3551923"/>
            <a:ext cx="1452184" cy="156858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FD461A1-6C46-489A-91FF-E4FACCA4EFF4}"/>
              </a:ext>
            </a:extLst>
          </p:cNvPr>
          <p:cNvSpPr txBox="1"/>
          <p:nvPr/>
        </p:nvSpPr>
        <p:spPr>
          <a:xfrm>
            <a:off x="11765686" y="4113324"/>
            <a:ext cx="8167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No</a:t>
            </a: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E72D8857-67D5-415E-8AA1-FB14042290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55915"/>
          <a:stretch/>
        </p:blipFill>
        <p:spPr>
          <a:xfrm>
            <a:off x="5375499" y="3551922"/>
            <a:ext cx="1452184" cy="156858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A8F20B2-72B2-4358-98B5-36FF3F998FDE}"/>
              </a:ext>
            </a:extLst>
          </p:cNvPr>
          <p:cNvSpPr txBox="1"/>
          <p:nvPr/>
        </p:nvSpPr>
        <p:spPr>
          <a:xfrm>
            <a:off x="8673558" y="5359083"/>
            <a:ext cx="994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Yes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676CA8-1AFF-4268-B73A-009F61F585C7}"/>
              </a:ext>
            </a:extLst>
          </p:cNvPr>
          <p:cNvSpPr txBox="1"/>
          <p:nvPr/>
        </p:nvSpPr>
        <p:spPr>
          <a:xfrm>
            <a:off x="7745956" y="3535503"/>
            <a:ext cx="994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85EE5E0-F265-4AB4-8FDB-3068954236A1}"/>
              </a:ext>
            </a:extLst>
          </p:cNvPr>
          <p:cNvSpPr txBox="1"/>
          <p:nvPr/>
        </p:nvSpPr>
        <p:spPr>
          <a:xfrm>
            <a:off x="4745680" y="1881178"/>
            <a:ext cx="2923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Eligible for free school meals*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25C918E-F191-48C2-A1F9-6A70AD4F7D8F}"/>
              </a:ext>
            </a:extLst>
          </p:cNvPr>
          <p:cNvSpPr txBox="1"/>
          <p:nvPr/>
        </p:nvSpPr>
        <p:spPr>
          <a:xfrm>
            <a:off x="7706599" y="4858950"/>
            <a:ext cx="8609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i="0" u="none" strike="noStrike" dirty="0">
                <a:effectLst/>
              </a:rPr>
              <a:t>Prefer not to say</a:t>
            </a:r>
            <a:endParaRPr lang="en-GB" sz="11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5530F1-72C0-480E-AED3-71E1D937F156}"/>
              </a:ext>
            </a:extLst>
          </p:cNvPr>
          <p:cNvSpPr txBox="1"/>
          <p:nvPr/>
        </p:nvSpPr>
        <p:spPr>
          <a:xfrm>
            <a:off x="70419" y="6458236"/>
            <a:ext cx="67942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*Data collected from May 2022</a:t>
            </a:r>
          </a:p>
          <a:p>
            <a:r>
              <a:rPr lang="en-GB" sz="800" dirty="0">
                <a:cs typeface="Calibri Light" panose="020F0302020204030204" pitchFamily="34" charset="0"/>
              </a:rPr>
              <a:t>UKF Data includes interns</a:t>
            </a:r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C745E5-7BBA-4750-8CB5-80E61E0980EE}"/>
              </a:ext>
            </a:extLst>
          </p:cNvPr>
          <p:cNvSpPr txBox="1"/>
          <p:nvPr/>
        </p:nvSpPr>
        <p:spPr>
          <a:xfrm>
            <a:off x="4529619" y="5646825"/>
            <a:ext cx="8167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No data</a:t>
            </a:r>
          </a:p>
        </p:txBody>
      </p:sp>
    </p:spTree>
    <p:extLst>
      <p:ext uri="{BB962C8B-B14F-4D97-AF65-F5344CB8AC3E}">
        <p14:creationId xmlns:p14="http://schemas.microsoft.com/office/powerpoint/2010/main" val="282761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46FC-E847-4507-9494-3AE5DD176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Diversity and Inclusion data 2023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ACD57D-EEC2-4579-B98E-E8A11B4C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5E6B-390C-4B2A-BCD4-1F8E16A5210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E9FB3-44E2-4ABA-B9A6-BC59EFA283C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268" y="1836765"/>
            <a:ext cx="10575925" cy="440372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Data is based on information provided by </a:t>
            </a:r>
            <a:r>
              <a:rPr lang="en-GB" sz="1400" dirty="0">
                <a:solidFill>
                  <a:schemeClr val="tx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employees</a:t>
            </a:r>
            <a:r>
              <a:rPr lang="en-GB" sz="14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All questions are voluntary so participation rates vary.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Analysis based on data supplied by </a:t>
            </a:r>
            <a:r>
              <a:rPr lang="en-GB" sz="1400" dirty="0">
                <a:solidFill>
                  <a:schemeClr val="tx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employees</a:t>
            </a:r>
            <a:r>
              <a:rPr lang="en-GB" sz="14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as at </a:t>
            </a:r>
            <a:r>
              <a:rPr lang="en-GB" sz="1400" dirty="0"/>
              <a:t>28 June 2023</a:t>
            </a:r>
            <a:r>
              <a:rPr lang="en-GB" sz="14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37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K Finance">
      <a:dk1>
        <a:sysClr val="windowText" lastClr="000000"/>
      </a:dk1>
      <a:lt1>
        <a:sysClr val="window" lastClr="FFFFFF"/>
      </a:lt1>
      <a:dk2>
        <a:srgbClr val="041E42"/>
      </a:dk2>
      <a:lt2>
        <a:srgbClr val="5CD4B5"/>
      </a:lt2>
      <a:accent1>
        <a:srgbClr val="002060"/>
      </a:accent1>
      <a:accent2>
        <a:srgbClr val="5CD4B5"/>
      </a:accent2>
      <a:accent3>
        <a:srgbClr val="FFCC00"/>
      </a:accent3>
      <a:accent4>
        <a:srgbClr val="493288"/>
      </a:accent4>
      <a:accent5>
        <a:srgbClr val="F18934"/>
      </a:accent5>
      <a:accent6>
        <a:srgbClr val="55A3D7"/>
      </a:accent6>
      <a:hlink>
        <a:srgbClr val="5CD4B5"/>
      </a:hlink>
      <a:folHlink>
        <a:srgbClr val="D2556E"/>
      </a:folHlink>
    </a:clrScheme>
    <a:fontScheme name="UK Finance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Finance - PowerPoint.potx" id="{DFEB7703-E52F-4C01-A3EB-8CBF8F130189}" vid="{1DCD4EEA-7145-4EEF-B824-61D87A3DA2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5558A3887893488FEA3D7E4969C104" ma:contentTypeVersion="6" ma:contentTypeDescription="Create a new document." ma:contentTypeScope="" ma:versionID="dec775fbf7f53e324f9db90fc25346e1">
  <xsd:schema xmlns:xsd="http://www.w3.org/2001/XMLSchema" xmlns:xs="http://www.w3.org/2001/XMLSchema" xmlns:p="http://schemas.microsoft.com/office/2006/metadata/properties" xmlns:ns3="00b88728-48b1-4818-aefd-691b51af4a8e" xmlns:ns4="3e989be7-aaf4-4902-846c-3be471b80177" targetNamespace="http://schemas.microsoft.com/office/2006/metadata/properties" ma:root="true" ma:fieldsID="6caeb24f984d90f172447583bd365d05" ns3:_="" ns4:_="">
    <xsd:import namespace="00b88728-48b1-4818-aefd-691b51af4a8e"/>
    <xsd:import namespace="3e989be7-aaf4-4902-846c-3be471b801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88728-48b1-4818-aefd-691b51af4a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89be7-aaf4-4902-846c-3be471b801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E18477-947D-4ED1-96EB-5D31DC0A555F}">
  <ds:schemaRefs>
    <ds:schemaRef ds:uri="http://purl.org/dc/terms/"/>
    <ds:schemaRef ds:uri="http://schemas.microsoft.com/office/2006/documentManagement/types"/>
    <ds:schemaRef ds:uri="3e989be7-aaf4-4902-846c-3be471b8017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0b88728-48b1-4818-aefd-691b51af4a8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74055F-89D4-4F8D-A846-BB9DE499C3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527BF6-B19E-4E47-ABDD-1EB5A4DF9A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b88728-48b1-4818-aefd-691b51af4a8e"/>
    <ds:schemaRef ds:uri="3e989be7-aaf4-4902-846c-3be471b801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UKFinance - PowerPoint</Template>
  <TotalTime>2680</TotalTime>
  <Words>393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Wingdings</vt:lpstr>
      <vt:lpstr>Office Theme</vt:lpstr>
      <vt:lpstr> Diversity and inclusion</vt:lpstr>
      <vt:lpstr>Diversity and Inclusion 2023</vt:lpstr>
      <vt:lpstr>Diversity and Inclusion 2023</vt:lpstr>
      <vt:lpstr>Diversity and Inclusion 2023</vt:lpstr>
      <vt:lpstr>Diversity and Inclusion 2023</vt:lpstr>
      <vt:lpstr>Diversity and Inclusion 2023</vt:lpstr>
      <vt:lpstr>Diversity and Inclusion data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and Inclusion 2019</dc:title>
  <dc:creator>Lizzie Gill</dc:creator>
  <cp:lastModifiedBy>Lizzie Gill</cp:lastModifiedBy>
  <cp:revision>264</cp:revision>
  <dcterms:created xsi:type="dcterms:W3CDTF">2019-08-09T08:18:40Z</dcterms:created>
  <dcterms:modified xsi:type="dcterms:W3CDTF">2023-06-29T16:18:38Z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1fbfcc9-4d33-42a8-8fa7-e64347ad225b_Enabled">
    <vt:lpwstr>True</vt:lpwstr>
  </property>
  <property fmtid="{D5CDD505-2E9C-101B-9397-08002B2CF9AE}" pid="3" name="MSIP_Label_f1fbfcc9-4d33-42a8-8fa7-e64347ad225b_SiteId">
    <vt:lpwstr>70e4dd2e-aab7-4c6a-a882-3b6e7a39663e</vt:lpwstr>
  </property>
  <property fmtid="{D5CDD505-2E9C-101B-9397-08002B2CF9AE}" pid="4" name="MSIP_Label_f1fbfcc9-4d33-42a8-8fa7-e64347ad225b_Owner">
    <vt:lpwstr>elizabeth.gill@ukfinance.org.uk</vt:lpwstr>
  </property>
  <property fmtid="{D5CDD505-2E9C-101B-9397-08002B2CF9AE}" pid="5" name="MSIP_Label_f1fbfcc9-4d33-42a8-8fa7-e64347ad225b_SetDate">
    <vt:lpwstr>2019-08-09T08:30:34.1279552Z</vt:lpwstr>
  </property>
  <property fmtid="{D5CDD505-2E9C-101B-9397-08002B2CF9AE}" pid="6" name="MSIP_Label_f1fbfcc9-4d33-42a8-8fa7-e64347ad225b_Name">
    <vt:lpwstr>UK Finance Only</vt:lpwstr>
  </property>
  <property fmtid="{D5CDD505-2E9C-101B-9397-08002B2CF9AE}" pid="7" name="MSIP_Label_f1fbfcc9-4d33-42a8-8fa7-e64347ad225b_Application">
    <vt:lpwstr>Microsoft Azure Information Protection</vt:lpwstr>
  </property>
  <property fmtid="{D5CDD505-2E9C-101B-9397-08002B2CF9AE}" pid="8" name="MSIP_Label_f1fbfcc9-4d33-42a8-8fa7-e64347ad225b_Extended_MSFT_Method">
    <vt:lpwstr>Manual</vt:lpwstr>
  </property>
  <property fmtid="{D5CDD505-2E9C-101B-9397-08002B2CF9AE}" pid="9" name="Sensitivity">
    <vt:lpwstr>UK Finance Only</vt:lpwstr>
  </property>
  <property fmtid="{D5CDD505-2E9C-101B-9397-08002B2CF9AE}" pid="10" name="ContentTypeId">
    <vt:lpwstr>0x010100C65558A3887893488FEA3D7E4969C104</vt:lpwstr>
  </property>
</Properties>
</file>