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301" r:id="rId3"/>
    <p:sldId id="295" r:id="rId4"/>
    <p:sldId id="300" r:id="rId5"/>
    <p:sldId id="283" r:id="rId6"/>
    <p:sldId id="302" r:id="rId7"/>
    <p:sldId id="297" r:id="rId8"/>
    <p:sldId id="299" r:id="rId9"/>
    <p:sldId id="298" r:id="rId10"/>
  </p:sldIdLst>
  <p:sldSz cx="12192000" cy="6858000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eran Jones" initials="KJ" lastIdx="1" clrIdx="0">
    <p:extLst>
      <p:ext uri="{19B8F6BF-5375-455C-9EA6-DF929625EA0E}">
        <p15:presenceInfo xmlns:p15="http://schemas.microsoft.com/office/powerpoint/2012/main" userId="S::kieran.jones@ukfinance.org.uk::bcfa5827-613f-4045-9576-cb5978590e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42"/>
    <a:srgbClr val="6E83BE"/>
    <a:srgbClr val="425794"/>
    <a:srgbClr val="8E9ECC"/>
    <a:srgbClr val="4E6588"/>
    <a:srgbClr val="C5CFDD"/>
    <a:srgbClr val="083E86"/>
    <a:srgbClr val="CFD7E3"/>
    <a:srgbClr val="E6E6E6"/>
    <a:srgbClr val="BDD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6357" autoAdjust="0"/>
  </p:normalViewPr>
  <p:slideViewPr>
    <p:cSldViewPr snapToGrid="0">
      <p:cViewPr varScale="1">
        <p:scale>
          <a:sx n="59" d="100"/>
          <a:sy n="59" d="100"/>
        </p:scale>
        <p:origin x="8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DB133-576D-437C-ABBC-5BFBD9A0846B}" type="datetimeFigureOut">
              <a:rPr lang="en-GB" smtClean="0"/>
              <a:t>22/08/2023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E6EC5-2A9E-46C8-BF3C-0040D101A1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9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3D97D-6C67-4C8F-8145-91C3FF05A88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7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3D97D-6C67-4C8F-8145-91C3FF05A88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75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3D97D-6C67-4C8F-8145-91C3FF05A88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953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846E8-C86B-4B2D-A772-A49676489D9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33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846E8-C86B-4B2D-A772-A49676489D9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684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846E8-C86B-4B2D-A772-A49676489D9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512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846E8-C86B-4B2D-A772-A49676489D9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143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4846E8-C86B-4B2D-A772-A49676489D9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5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C41E-11CB-4E21-B8CD-5FD6ABD535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9162" y="2481943"/>
            <a:ext cx="7292031" cy="1028020"/>
          </a:xfrm>
        </p:spPr>
        <p:txBody>
          <a:bodyPr anchor="b"/>
          <a:lstStyle>
            <a:lvl1pPr algn="l">
              <a:defRPr sz="5600" b="1" baseline="0">
                <a:solidFill>
                  <a:srgbClr val="041E42"/>
                </a:solidFill>
                <a:latin typeface="+mj-lt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14783-41BD-489A-9D54-33FEADA715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9162" y="3602038"/>
            <a:ext cx="7292031" cy="1131821"/>
          </a:xfrm>
        </p:spPr>
        <p:txBody>
          <a:bodyPr>
            <a:normAutofit/>
          </a:bodyPr>
          <a:lstStyle>
            <a:lvl1pPr marL="0" indent="0" algn="l">
              <a:buNone/>
              <a:defRPr lang="en-GB" sz="3000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Sub-title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B1646E0-E9EA-437C-8D57-53E342B43871}"/>
              </a:ext>
            </a:extLst>
          </p:cNvPr>
          <p:cNvGrpSpPr/>
          <p:nvPr userDrawn="1"/>
        </p:nvGrpSpPr>
        <p:grpSpPr>
          <a:xfrm>
            <a:off x="-1025545" y="-1421285"/>
            <a:ext cx="6694688" cy="8279285"/>
            <a:chOff x="-1025545" y="-1421285"/>
            <a:chExt cx="6694688" cy="8279285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006F90ED-6627-4486-A7D4-E76911D49360}"/>
                </a:ext>
              </a:extLst>
            </p:cNvPr>
            <p:cNvSpPr/>
            <p:nvPr userDrawn="1"/>
          </p:nvSpPr>
          <p:spPr>
            <a:xfrm rot="18900000">
              <a:off x="-1025545" y="-1421285"/>
              <a:ext cx="6694688" cy="4438169"/>
            </a:xfrm>
            <a:custGeom>
              <a:avLst/>
              <a:gdLst>
                <a:gd name="connsiteX0" fmla="*/ 0 w 6694688"/>
                <a:gd name="connsiteY0" fmla="*/ 6694688 h 6694688"/>
                <a:gd name="connsiteX1" fmla="*/ 0 w 6694688"/>
                <a:gd name="connsiteY1" fmla="*/ 0 h 6694688"/>
                <a:gd name="connsiteX2" fmla="*/ 6694688 w 6694688"/>
                <a:gd name="connsiteY2" fmla="*/ 6694688 h 6694688"/>
                <a:gd name="connsiteX3" fmla="*/ 0 w 6694688"/>
                <a:gd name="connsiteY3" fmla="*/ 6694688 h 6694688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6694688 w 6694688"/>
                <a:gd name="connsiteY2" fmla="*/ 2201627 h 2201627"/>
                <a:gd name="connsiteX3" fmla="*/ 0 w 6694688"/>
                <a:gd name="connsiteY3" fmla="*/ 2201627 h 2201627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6694688 w 6694688"/>
                <a:gd name="connsiteY2" fmla="*/ 2201627 h 2201627"/>
                <a:gd name="connsiteX3" fmla="*/ 0 w 6694688"/>
                <a:gd name="connsiteY3" fmla="*/ 2201627 h 2201627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2724957 w 6694688"/>
                <a:gd name="connsiteY2" fmla="*/ 897384 h 2201627"/>
                <a:gd name="connsiteX3" fmla="*/ 6694688 w 6694688"/>
                <a:gd name="connsiteY3" fmla="*/ 2201627 h 2201627"/>
                <a:gd name="connsiteX4" fmla="*/ 0 w 6694688"/>
                <a:gd name="connsiteY4" fmla="*/ 2201627 h 2201627"/>
                <a:gd name="connsiteX0" fmla="*/ 0 w 6694688"/>
                <a:gd name="connsiteY0" fmla="*/ 4438169 h 4438169"/>
                <a:gd name="connsiteX1" fmla="*/ 6598 w 6694688"/>
                <a:gd name="connsiteY1" fmla="*/ 2236542 h 4438169"/>
                <a:gd name="connsiteX2" fmla="*/ 2269713 w 6694688"/>
                <a:gd name="connsiteY2" fmla="*/ 0 h 4438169"/>
                <a:gd name="connsiteX3" fmla="*/ 6694688 w 6694688"/>
                <a:gd name="connsiteY3" fmla="*/ 4438169 h 4438169"/>
                <a:gd name="connsiteX4" fmla="*/ 0 w 6694688"/>
                <a:gd name="connsiteY4" fmla="*/ 4438169 h 4438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4688" h="4438169">
                  <a:moveTo>
                    <a:pt x="0" y="4438169"/>
                  </a:moveTo>
                  <a:cubicBezTo>
                    <a:pt x="2199" y="3704293"/>
                    <a:pt x="4399" y="2970418"/>
                    <a:pt x="6598" y="2236542"/>
                  </a:cubicBezTo>
                  <a:lnTo>
                    <a:pt x="2269713" y="0"/>
                  </a:lnTo>
                  <a:lnTo>
                    <a:pt x="6694688" y="4438169"/>
                  </a:lnTo>
                  <a:lnTo>
                    <a:pt x="0" y="4438169"/>
                  </a:lnTo>
                  <a:close/>
                </a:path>
              </a:pathLst>
            </a:custGeom>
            <a:solidFill>
              <a:srgbClr val="04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5469F8BA-D480-410D-928C-D4479544F9EB}"/>
                </a:ext>
              </a:extLst>
            </p:cNvPr>
            <p:cNvSpPr/>
            <p:nvPr userDrawn="1"/>
          </p:nvSpPr>
          <p:spPr>
            <a:xfrm>
              <a:off x="0" y="3175348"/>
              <a:ext cx="3682652" cy="3682652"/>
            </a:xfrm>
            <a:prstGeom prst="rtTriangle">
              <a:avLst/>
            </a:prstGeom>
            <a:solidFill>
              <a:srgbClr val="5CD4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4BA6E16-AA18-4E69-8AF4-90867CD07F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0" y="204954"/>
            <a:ext cx="3550712" cy="1692506"/>
          </a:xfrm>
          <a:prstGeom prst="rect">
            <a:avLst/>
          </a:prstGeom>
        </p:spPr>
      </p:pic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BB70D178-2E0F-4563-BA9D-D7A2DEDE177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329113" y="4982064"/>
            <a:ext cx="7291387" cy="62230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2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Date | Author</a:t>
            </a:r>
          </a:p>
        </p:txBody>
      </p:sp>
    </p:spTree>
    <p:extLst>
      <p:ext uri="{BB962C8B-B14F-4D97-AF65-F5344CB8AC3E}">
        <p14:creationId xmlns:p14="http://schemas.microsoft.com/office/powerpoint/2010/main" val="345202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7B96992-3E10-4C54-B610-7A4CFB7A5A05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2127889-5AFB-400A-9C03-1041650D21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98117" y="-8044"/>
            <a:ext cx="2596262" cy="12363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699" y="2625649"/>
            <a:ext cx="6490778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6126" y="3973139"/>
            <a:ext cx="6490779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1946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5177789" y="4961"/>
            <a:ext cx="70142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D6E3CC-9A84-4447-810F-F2B9299C8C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65725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1059" y="2625649"/>
            <a:ext cx="6138991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Divider &amp; Image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487" y="3973139"/>
            <a:ext cx="613899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52C6EB9-9152-49B9-83C4-7012D2C8F6F5}"/>
              </a:ext>
            </a:extLst>
          </p:cNvPr>
          <p:cNvSpPr/>
          <p:nvPr userDrawn="1"/>
        </p:nvSpPr>
        <p:spPr>
          <a:xfrm rot="18900000">
            <a:off x="4619513" y="-572071"/>
            <a:ext cx="1145670" cy="1144176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D454F6F-D3B5-4ABC-B0D1-5F5303A73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5724" y="-8044"/>
            <a:ext cx="256032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6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Image - 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5177834" y="0"/>
            <a:ext cx="7014209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D6E3CC-9A84-4447-810F-F2B9299C8C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65725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1059" y="2625649"/>
            <a:ext cx="6138991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&amp; Image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487" y="3973139"/>
            <a:ext cx="613899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AD56972-2111-45AA-9A90-37526DD820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F8E11FD-ADCB-44B6-A9FF-C992EE290494}"/>
              </a:ext>
            </a:extLst>
          </p:cNvPr>
          <p:cNvSpPr/>
          <p:nvPr userDrawn="1"/>
        </p:nvSpPr>
        <p:spPr>
          <a:xfrm rot="18900000">
            <a:off x="4619513" y="-572071"/>
            <a:ext cx="1145670" cy="1144176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516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Purpose statement – 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6095999" y="0"/>
            <a:ext cx="6096043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AD56972-2111-45AA-9A90-37526DD820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F8E11FD-ADCB-44B6-A9FF-C992EE290494}"/>
              </a:ext>
            </a:extLst>
          </p:cNvPr>
          <p:cNvSpPr/>
          <p:nvPr userDrawn="1"/>
        </p:nvSpPr>
        <p:spPr>
          <a:xfrm rot="13500000">
            <a:off x="5911616" y="3244710"/>
            <a:ext cx="368766" cy="36857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01F1257-A94A-4719-A916-7711B5FEF91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2033" y="3973139"/>
            <a:ext cx="5223275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65FF2D-5249-462D-80B5-FED3FB6593E7}"/>
              </a:ext>
            </a:extLst>
          </p:cNvPr>
          <p:cNvSpPr txBox="1"/>
          <p:nvPr userDrawn="1"/>
        </p:nvSpPr>
        <p:spPr>
          <a:xfrm>
            <a:off x="6400232" y="1682666"/>
            <a:ext cx="139393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500" dirty="0">
                <a:solidFill>
                  <a:srgbClr val="4E6588"/>
                </a:solidFill>
              </a:rPr>
              <a:t>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4243D9-4598-49D7-B4B4-1F1937FF9823}"/>
              </a:ext>
            </a:extLst>
          </p:cNvPr>
          <p:cNvSpPr/>
          <p:nvPr userDrawn="1"/>
        </p:nvSpPr>
        <p:spPr>
          <a:xfrm rot="10800000">
            <a:off x="11054461" y="2711155"/>
            <a:ext cx="889987" cy="263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500" dirty="0">
                <a:solidFill>
                  <a:srgbClr val="4E6588"/>
                </a:solidFill>
              </a:rPr>
              <a:t>“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6DBCE9-36D3-4B7A-81B3-2587ED43D60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2775" y="2320925"/>
            <a:ext cx="5222875" cy="1512888"/>
          </a:xfrm>
        </p:spPr>
        <p:txBody>
          <a:bodyPr>
            <a:normAutofit/>
          </a:bodyPr>
          <a:lstStyle>
            <a:lvl1pPr marL="0" indent="0">
              <a:buNone/>
              <a:defRPr sz="5600" b="1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Divider Title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D5418F-96DA-4C6C-A7C0-31D2B40A0FAE}"/>
              </a:ext>
            </a:extLst>
          </p:cNvPr>
          <p:cNvSpPr txBox="1"/>
          <p:nvPr userDrawn="1"/>
        </p:nvSpPr>
        <p:spPr>
          <a:xfrm>
            <a:off x="7071581" y="2753616"/>
            <a:ext cx="46269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>
                <a:solidFill>
                  <a:schemeClr val="bg2"/>
                </a:solidFill>
              </a:rPr>
              <a:t>To champion a thriving banking and finance industry, acting always in the best interests of consumers, businesses and wider society.</a:t>
            </a:r>
            <a:endParaRPr lang="en-GB" sz="2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20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Purpose statem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FD454F6F-D3B5-4ABC-B0D1-5F5303A73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5724" y="-8044"/>
            <a:ext cx="2560320" cy="1219200"/>
          </a:xfrm>
          <a:prstGeom prst="rect">
            <a:avLst/>
          </a:prstGeom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E1B7D807-D349-4950-91C3-983593796D68}"/>
              </a:ext>
            </a:extLst>
          </p:cNvPr>
          <p:cNvSpPr/>
          <p:nvPr userDrawn="1"/>
        </p:nvSpPr>
        <p:spPr>
          <a:xfrm rot="13500000">
            <a:off x="5911616" y="3244710"/>
            <a:ext cx="368766" cy="368579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CE7B33-0395-4151-99DD-6F83CC6FB8D1}"/>
              </a:ext>
            </a:extLst>
          </p:cNvPr>
          <p:cNvSpPr/>
          <p:nvPr userDrawn="1"/>
        </p:nvSpPr>
        <p:spPr>
          <a:xfrm rot="10800000">
            <a:off x="1441" y="-8044"/>
            <a:ext cx="6096043" cy="68759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D37083-C9D1-4AB3-AB60-8A02ED6EA1B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2033" y="3973139"/>
            <a:ext cx="5223275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41E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2E0E97-2EEC-401A-9700-37BC22CE9170}"/>
              </a:ext>
            </a:extLst>
          </p:cNvPr>
          <p:cNvSpPr txBox="1"/>
          <p:nvPr userDrawn="1"/>
        </p:nvSpPr>
        <p:spPr>
          <a:xfrm>
            <a:off x="6400809" y="1690501"/>
            <a:ext cx="139393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500" dirty="0">
                <a:solidFill>
                  <a:srgbClr val="C5CFDD"/>
                </a:solidFill>
              </a:rPr>
              <a:t>“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EC36F4-87DB-4923-B07C-A27FE18FC8A1}"/>
              </a:ext>
            </a:extLst>
          </p:cNvPr>
          <p:cNvSpPr/>
          <p:nvPr userDrawn="1"/>
        </p:nvSpPr>
        <p:spPr>
          <a:xfrm rot="10800000">
            <a:off x="11054461" y="2711155"/>
            <a:ext cx="889987" cy="263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500" dirty="0">
                <a:solidFill>
                  <a:srgbClr val="C5CFDD"/>
                </a:solidFill>
              </a:rPr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CCFF5-1881-4280-A863-BC0C219E349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2775" y="2368550"/>
            <a:ext cx="5222875" cy="1452563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Divider Title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4ADE9E-21D7-472A-9FFA-F1A826798030}"/>
              </a:ext>
            </a:extLst>
          </p:cNvPr>
          <p:cNvSpPr txBox="1"/>
          <p:nvPr userDrawn="1"/>
        </p:nvSpPr>
        <p:spPr>
          <a:xfrm>
            <a:off x="6855751" y="2797139"/>
            <a:ext cx="473500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</a:rPr>
              <a:t>To champion a thriving banking </a:t>
            </a:r>
          </a:p>
          <a:p>
            <a:r>
              <a:rPr lang="en-US" sz="2200" b="1" dirty="0">
                <a:solidFill>
                  <a:schemeClr val="tx2"/>
                </a:solidFill>
              </a:rPr>
              <a:t>and finance industry, acting always in the best interests of consumers, businesses and wider society.</a:t>
            </a:r>
            <a:endParaRPr lang="en-GB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13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Key Message exam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DB723F49-2DAD-450B-98EF-8DB41631B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8A0D6DC-141A-46C8-8BCB-D3BD4EC201E6}"/>
              </a:ext>
            </a:extLst>
          </p:cNvPr>
          <p:cNvSpPr/>
          <p:nvPr userDrawn="1"/>
        </p:nvSpPr>
        <p:spPr>
          <a:xfrm rot="13500000">
            <a:off x="-184383" y="2147292"/>
            <a:ext cx="368766" cy="368579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DB996-FDA7-488D-923E-E606FF2A5E32}"/>
              </a:ext>
            </a:extLst>
          </p:cNvPr>
          <p:cNvSpPr txBox="1"/>
          <p:nvPr userDrawn="1"/>
        </p:nvSpPr>
        <p:spPr>
          <a:xfrm>
            <a:off x="536575" y="3001108"/>
            <a:ext cx="8240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>
                <a:solidFill>
                  <a:srgbClr val="041E42"/>
                </a:solidFill>
                <a:latin typeface="+mn-lt"/>
                <a:ea typeface="+mn-ea"/>
                <a:cs typeface="+mn-cs"/>
              </a:rPr>
              <a:t>Stronger than the sum of its parts, UK Finance has unique convening power and facilitates a single industry voice. Our goal is to influence and shape the banking, finance and regulatory landscape to enable members to serve consumers, businesses and wider society more effectively.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269C3C-00F7-4B0A-B555-F6D78C2B6F9E}"/>
              </a:ext>
            </a:extLst>
          </p:cNvPr>
          <p:cNvSpPr txBox="1"/>
          <p:nvPr userDrawn="1"/>
        </p:nvSpPr>
        <p:spPr>
          <a:xfrm>
            <a:off x="536575" y="1854527"/>
            <a:ext cx="8155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600" b="1" dirty="0">
                <a:solidFill>
                  <a:schemeClr val="tx2"/>
                </a:solidFill>
              </a:rPr>
              <a:t>The power of one voice</a:t>
            </a:r>
            <a:endParaRPr lang="en-GB" sz="5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55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with Key Message example – 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7B96992-3E10-4C54-B610-7A4CFB7A5A05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2127889-5AFB-400A-9C03-1041650D21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98117" y="-8044"/>
            <a:ext cx="2596262" cy="1236315"/>
          </a:xfrm>
          <a:prstGeom prst="rect">
            <a:avLst/>
          </a:prstGeom>
        </p:spPr>
      </p:pic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F93DED20-3F74-4466-817B-43F65155E1FA}"/>
              </a:ext>
            </a:extLst>
          </p:cNvPr>
          <p:cNvSpPr/>
          <p:nvPr userDrawn="1"/>
        </p:nvSpPr>
        <p:spPr>
          <a:xfrm rot="13500000">
            <a:off x="-184383" y="2147292"/>
            <a:ext cx="368766" cy="368579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B95E82-F239-4875-834E-7E6E79B11779}"/>
              </a:ext>
            </a:extLst>
          </p:cNvPr>
          <p:cNvSpPr txBox="1"/>
          <p:nvPr userDrawn="1"/>
        </p:nvSpPr>
        <p:spPr>
          <a:xfrm>
            <a:off x="536575" y="3001108"/>
            <a:ext cx="8240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Stronger than the sum of its parts, UK Finance has unique convening power and facilitates a single industry voice. Our goal is to influence and shape the banking, finance and regulatory landscape to enable members to serve consumers, businesses and wider society more effectively.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8659B8-C67C-4881-87E7-6BB9B85B272C}"/>
              </a:ext>
            </a:extLst>
          </p:cNvPr>
          <p:cNvSpPr txBox="1"/>
          <p:nvPr userDrawn="1"/>
        </p:nvSpPr>
        <p:spPr>
          <a:xfrm>
            <a:off x="536575" y="1854527"/>
            <a:ext cx="8155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600" b="1" dirty="0">
                <a:solidFill>
                  <a:schemeClr val="bg1"/>
                </a:solidFill>
              </a:rPr>
              <a:t>The power of one voice</a:t>
            </a:r>
            <a:endParaRPr lang="en-GB" sz="5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E1FDABB-D8FA-4050-BF7D-227FD5C2F139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B1646E0-E9EA-437C-8D57-53E342B43871}"/>
              </a:ext>
            </a:extLst>
          </p:cNvPr>
          <p:cNvGrpSpPr/>
          <p:nvPr userDrawn="1"/>
        </p:nvGrpSpPr>
        <p:grpSpPr>
          <a:xfrm>
            <a:off x="-1095883" y="-1421285"/>
            <a:ext cx="6694688" cy="8279285"/>
            <a:chOff x="-1025545" y="-1421285"/>
            <a:chExt cx="6694688" cy="8279285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006F90ED-6627-4486-A7D4-E76911D49360}"/>
                </a:ext>
              </a:extLst>
            </p:cNvPr>
            <p:cNvSpPr/>
            <p:nvPr userDrawn="1"/>
          </p:nvSpPr>
          <p:spPr>
            <a:xfrm rot="18900000">
              <a:off x="-1025545" y="-1421285"/>
              <a:ext cx="6694688" cy="4438169"/>
            </a:xfrm>
            <a:custGeom>
              <a:avLst/>
              <a:gdLst>
                <a:gd name="connsiteX0" fmla="*/ 0 w 6694688"/>
                <a:gd name="connsiteY0" fmla="*/ 6694688 h 6694688"/>
                <a:gd name="connsiteX1" fmla="*/ 0 w 6694688"/>
                <a:gd name="connsiteY1" fmla="*/ 0 h 6694688"/>
                <a:gd name="connsiteX2" fmla="*/ 6694688 w 6694688"/>
                <a:gd name="connsiteY2" fmla="*/ 6694688 h 6694688"/>
                <a:gd name="connsiteX3" fmla="*/ 0 w 6694688"/>
                <a:gd name="connsiteY3" fmla="*/ 6694688 h 6694688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6694688 w 6694688"/>
                <a:gd name="connsiteY2" fmla="*/ 2201627 h 2201627"/>
                <a:gd name="connsiteX3" fmla="*/ 0 w 6694688"/>
                <a:gd name="connsiteY3" fmla="*/ 2201627 h 2201627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6694688 w 6694688"/>
                <a:gd name="connsiteY2" fmla="*/ 2201627 h 2201627"/>
                <a:gd name="connsiteX3" fmla="*/ 0 w 6694688"/>
                <a:gd name="connsiteY3" fmla="*/ 2201627 h 2201627"/>
                <a:gd name="connsiteX0" fmla="*/ 0 w 6694688"/>
                <a:gd name="connsiteY0" fmla="*/ 2201627 h 2201627"/>
                <a:gd name="connsiteX1" fmla="*/ 6598 w 6694688"/>
                <a:gd name="connsiteY1" fmla="*/ 0 h 2201627"/>
                <a:gd name="connsiteX2" fmla="*/ 2724957 w 6694688"/>
                <a:gd name="connsiteY2" fmla="*/ 897384 h 2201627"/>
                <a:gd name="connsiteX3" fmla="*/ 6694688 w 6694688"/>
                <a:gd name="connsiteY3" fmla="*/ 2201627 h 2201627"/>
                <a:gd name="connsiteX4" fmla="*/ 0 w 6694688"/>
                <a:gd name="connsiteY4" fmla="*/ 2201627 h 2201627"/>
                <a:gd name="connsiteX0" fmla="*/ 0 w 6694688"/>
                <a:gd name="connsiteY0" fmla="*/ 4438169 h 4438169"/>
                <a:gd name="connsiteX1" fmla="*/ 6598 w 6694688"/>
                <a:gd name="connsiteY1" fmla="*/ 2236542 h 4438169"/>
                <a:gd name="connsiteX2" fmla="*/ 2269713 w 6694688"/>
                <a:gd name="connsiteY2" fmla="*/ 0 h 4438169"/>
                <a:gd name="connsiteX3" fmla="*/ 6694688 w 6694688"/>
                <a:gd name="connsiteY3" fmla="*/ 4438169 h 4438169"/>
                <a:gd name="connsiteX4" fmla="*/ 0 w 6694688"/>
                <a:gd name="connsiteY4" fmla="*/ 4438169 h 4438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4688" h="4438169">
                  <a:moveTo>
                    <a:pt x="0" y="4438169"/>
                  </a:moveTo>
                  <a:cubicBezTo>
                    <a:pt x="2199" y="3704293"/>
                    <a:pt x="4399" y="2970418"/>
                    <a:pt x="6598" y="2236542"/>
                  </a:cubicBezTo>
                  <a:lnTo>
                    <a:pt x="2269713" y="0"/>
                  </a:lnTo>
                  <a:lnTo>
                    <a:pt x="6694688" y="4438169"/>
                  </a:lnTo>
                  <a:lnTo>
                    <a:pt x="0" y="44381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5469F8BA-D480-410D-928C-D4479544F9EB}"/>
                </a:ext>
              </a:extLst>
            </p:cNvPr>
            <p:cNvSpPr/>
            <p:nvPr userDrawn="1"/>
          </p:nvSpPr>
          <p:spPr>
            <a:xfrm>
              <a:off x="0" y="3175348"/>
              <a:ext cx="3682652" cy="3682652"/>
            </a:xfrm>
            <a:prstGeom prst="rtTriangle">
              <a:avLst/>
            </a:prstGeom>
            <a:solidFill>
              <a:srgbClr val="5CD4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5287362-AA4D-466B-A7DD-F4A003CFF7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0" y="204954"/>
            <a:ext cx="3618610" cy="1722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5BC41E-11CB-4E21-B8CD-5FD6ABD535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9162" y="2481943"/>
            <a:ext cx="7292031" cy="1028020"/>
          </a:xfrm>
        </p:spPr>
        <p:txBody>
          <a:bodyPr anchor="b"/>
          <a:lstStyle>
            <a:lvl1pPr algn="l">
              <a:defRPr sz="5600" b="1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14783-41BD-489A-9D54-33FEADA715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9162" y="3602038"/>
            <a:ext cx="7292031" cy="1131821"/>
          </a:xfrm>
        </p:spPr>
        <p:txBody>
          <a:bodyPr>
            <a:normAutofit/>
          </a:bodyPr>
          <a:lstStyle>
            <a:lvl1pPr marL="0" indent="0" algn="l">
              <a:buNone/>
              <a:defRPr lang="en-GB" sz="3000" dirty="0">
                <a:solidFill>
                  <a:srgbClr val="5CD4B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Sub-title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C55E77-3293-4849-9724-85BBF05BDB9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329113" y="4982064"/>
            <a:ext cx="7291387" cy="62230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Date | Author</a:t>
            </a:r>
          </a:p>
        </p:txBody>
      </p:sp>
    </p:spTree>
    <p:extLst>
      <p:ext uri="{BB962C8B-B14F-4D97-AF65-F5344CB8AC3E}">
        <p14:creationId xmlns:p14="http://schemas.microsoft.com/office/powerpoint/2010/main" val="71453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1654BB4B-921E-4F66-A8AD-A5089DFFD1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626" y="223323"/>
            <a:ext cx="3645823" cy="173610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3F439FDA-64C3-4376-B363-2970B366FE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2625649"/>
            <a:ext cx="5617021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5252997-EE3F-41F4-96F4-BBF46BC7A7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977" y="3973139"/>
            <a:ext cx="561702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41E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9B0B631-BB18-4D92-96F1-83C41184732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78978" y="5969286"/>
            <a:ext cx="561702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Date | Author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768739-CB43-4355-A765-93958E0F1B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78625" y="0"/>
            <a:ext cx="5413375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9CED648-FD2F-49FE-96A1-F199FAA751A8}"/>
              </a:ext>
            </a:extLst>
          </p:cNvPr>
          <p:cNvSpPr/>
          <p:nvPr userDrawn="1"/>
        </p:nvSpPr>
        <p:spPr>
          <a:xfrm rot="8100000">
            <a:off x="6559200" y="6655981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6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(Digital us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5400000">
            <a:off x="-43121" y="43118"/>
            <a:ext cx="6866627" cy="6780392"/>
          </a:xfrm>
          <a:prstGeom prst="rect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00" y="2625649"/>
            <a:ext cx="5617021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8977" y="3973139"/>
            <a:ext cx="561702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5CD4B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96D46E7-31C5-4F1C-B1DE-6DDDD261BE5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78978" y="5969286"/>
            <a:ext cx="5617022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Date | Author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AFE5E05-9EC4-41DF-BA7C-4656F48E9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1563" y="216064"/>
            <a:ext cx="3477321" cy="1655867"/>
          </a:xfrm>
          <a:prstGeom prst="rect">
            <a:avLst/>
          </a:prstGeom>
        </p:spPr>
      </p:pic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2518EBC7-D01C-4124-A81B-E2735A3A75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78625" y="0"/>
            <a:ext cx="5413375" cy="685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7B384BE4-6D70-498A-BEED-1BCCB3C388D9}"/>
              </a:ext>
            </a:extLst>
          </p:cNvPr>
          <p:cNvSpPr/>
          <p:nvPr userDrawn="1"/>
        </p:nvSpPr>
        <p:spPr>
          <a:xfrm rot="8100000">
            <a:off x="6560306" y="6673269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52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4D75-6A91-43FB-A0C2-184064FEF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8824696" cy="5792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D771F24E-1354-4279-A31B-D36FF80DE552}"/>
              </a:ext>
            </a:extLst>
          </p:cNvPr>
          <p:cNvSpPr/>
          <p:nvPr userDrawn="1"/>
        </p:nvSpPr>
        <p:spPr>
          <a:xfrm rot="13500000">
            <a:off x="-200025" y="438150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AC3D492-A6BB-4CDA-9F69-6D2C52435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1896" y="-8044"/>
            <a:ext cx="2783685" cy="13255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E9D79E-EA50-4D19-97AA-C1A55EC93450}"/>
              </a:ext>
            </a:extLst>
          </p:cNvPr>
          <p:cNvCxnSpPr>
            <a:cxnSpLocks/>
          </p:cNvCxnSpPr>
          <p:nvPr userDrawn="1"/>
        </p:nvCxnSpPr>
        <p:spPr>
          <a:xfrm flipV="1">
            <a:off x="171450" y="1451847"/>
            <a:ext cx="11738610" cy="16696"/>
          </a:xfrm>
          <a:prstGeom prst="line">
            <a:avLst/>
          </a:prstGeom>
          <a:ln w="3175">
            <a:solidFill>
              <a:srgbClr val="04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7EB8F12-C5D1-47B1-A48B-C48F4415EC46}"/>
              </a:ext>
            </a:extLst>
          </p:cNvPr>
          <p:cNvSpPr txBox="1"/>
          <p:nvPr userDrawn="1"/>
        </p:nvSpPr>
        <p:spPr>
          <a:xfrm>
            <a:off x="685800" y="1971675"/>
            <a:ext cx="10858500" cy="46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C922F31-BBAD-4B14-BC7E-BF4E2C272F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9000" y="1971675"/>
            <a:ext cx="10575925" cy="4403725"/>
          </a:xfrm>
        </p:spPr>
        <p:txBody>
          <a:bodyPr/>
          <a:lstStyle>
            <a:lvl1pPr marL="0" indent="0">
              <a:buNone/>
              <a:defRPr>
                <a:solidFill>
                  <a:srgbClr val="041E42"/>
                </a:solidFill>
              </a:defRPr>
            </a:lvl1pPr>
            <a:lvl2pPr marL="685800" indent="-228600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rgbClr val="041E42"/>
                </a:solidFill>
              </a:defRPr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rgbClr val="041E42"/>
                </a:solidFill>
              </a:defRPr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rgbClr val="041E42"/>
                </a:solidFill>
              </a:defRPr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7E4DA7-7416-4AB5-9C4B-B1A194EEB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7200" y="1052513"/>
            <a:ext cx="7748588" cy="3778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Sub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0E72DF-3B91-4134-B4E4-8C61B03AA2D6}"/>
              </a:ext>
            </a:extLst>
          </p:cNvPr>
          <p:cNvSpPr txBox="1">
            <a:spLocks/>
          </p:cNvSpPr>
          <p:nvPr userDrawn="1"/>
        </p:nvSpPr>
        <p:spPr>
          <a:xfrm>
            <a:off x="187325" y="6375399"/>
            <a:ext cx="666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rgbClr val="5CD4B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60A8D40-4B75-4F5C-9181-0F7071DD8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199" y="6410323"/>
            <a:ext cx="1006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97534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2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4D75-6A91-43FB-A0C2-184064FEF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8824696" cy="5792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D771F24E-1354-4279-A31B-D36FF80DE552}"/>
              </a:ext>
            </a:extLst>
          </p:cNvPr>
          <p:cNvSpPr/>
          <p:nvPr userDrawn="1"/>
        </p:nvSpPr>
        <p:spPr>
          <a:xfrm rot="13500000">
            <a:off x="-200025" y="438150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AC3D492-A6BB-4CDA-9F69-6D2C52435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1896" y="-8044"/>
            <a:ext cx="2783685" cy="13255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E9D79E-EA50-4D19-97AA-C1A55EC93450}"/>
              </a:ext>
            </a:extLst>
          </p:cNvPr>
          <p:cNvCxnSpPr>
            <a:cxnSpLocks/>
          </p:cNvCxnSpPr>
          <p:nvPr userDrawn="1"/>
        </p:nvCxnSpPr>
        <p:spPr>
          <a:xfrm flipV="1">
            <a:off x="171450" y="1451847"/>
            <a:ext cx="11738610" cy="16696"/>
          </a:xfrm>
          <a:prstGeom prst="line">
            <a:avLst/>
          </a:prstGeom>
          <a:ln w="3175">
            <a:solidFill>
              <a:srgbClr val="04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D0A187F-1C66-4C8C-95AB-54E0B8D52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09502" cy="431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41E4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97D850B-244D-402F-A209-0D7639E00175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34545" y="2057400"/>
            <a:ext cx="4909502" cy="431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41E4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9803EB3-6683-41A0-8382-B1B7BB31A21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7200" y="1052513"/>
            <a:ext cx="7748588" cy="3778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Sub Title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C4D1AAA-7E45-4443-A74F-395298FAF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199" y="6410323"/>
            <a:ext cx="1006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19726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4D75-6A91-43FB-A0C2-184064FEF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8824696" cy="5792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D771F24E-1354-4279-A31B-D36FF80DE552}"/>
              </a:ext>
            </a:extLst>
          </p:cNvPr>
          <p:cNvSpPr/>
          <p:nvPr userDrawn="1"/>
        </p:nvSpPr>
        <p:spPr>
          <a:xfrm rot="13500000">
            <a:off x="-200025" y="438150"/>
            <a:ext cx="409575" cy="409575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AC3D492-A6BB-4CDA-9F69-6D2C52435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1896" y="-8044"/>
            <a:ext cx="2783685" cy="13255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E9D79E-EA50-4D19-97AA-C1A55EC93450}"/>
              </a:ext>
            </a:extLst>
          </p:cNvPr>
          <p:cNvCxnSpPr>
            <a:cxnSpLocks/>
          </p:cNvCxnSpPr>
          <p:nvPr userDrawn="1"/>
        </p:nvCxnSpPr>
        <p:spPr>
          <a:xfrm flipV="1">
            <a:off x="171450" y="1451847"/>
            <a:ext cx="11738610" cy="16696"/>
          </a:xfrm>
          <a:prstGeom prst="line">
            <a:avLst/>
          </a:prstGeom>
          <a:ln w="3175">
            <a:solidFill>
              <a:srgbClr val="041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D0A187F-1C66-4C8C-95AB-54E0B8D52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475162" cy="431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41E4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8484845-8DA7-470F-9EFA-CE86EABBB47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7200" y="1052513"/>
            <a:ext cx="7748588" cy="3778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Sub Title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8CC7848-AFDD-4BD9-A7C0-900E46BC5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199" y="6410323"/>
            <a:ext cx="1006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test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024415-80EF-4169-B888-B64B2E491A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49925" y="1470249"/>
            <a:ext cx="6442075" cy="538228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8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699" y="2625649"/>
            <a:ext cx="6490778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6126" y="3973139"/>
            <a:ext cx="6490779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contact details and address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DB723F49-2DAD-450B-98EF-8DB41631B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57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61E0-66E7-4BCF-907F-78B9B39E4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699" y="2625649"/>
            <a:ext cx="6490778" cy="121163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600" b="1">
                <a:solidFill>
                  <a:srgbClr val="041E42"/>
                </a:solidFill>
              </a:defRPr>
            </a:lvl1pPr>
          </a:lstStyle>
          <a:p>
            <a:r>
              <a:rPr lang="en-US" dirty="0"/>
              <a:t>Divider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70FE-DD4C-4E9B-BDE3-AD664E9DFC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6126" y="3973139"/>
            <a:ext cx="6490779" cy="672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41E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DA203A2-0508-47D1-913E-E11B3DD4653B}"/>
              </a:ext>
            </a:extLst>
          </p:cNvPr>
          <p:cNvSpPr/>
          <p:nvPr userDrawn="1"/>
        </p:nvSpPr>
        <p:spPr>
          <a:xfrm rot="16200000">
            <a:off x="6309360" y="975361"/>
            <a:ext cx="5882639" cy="5882639"/>
          </a:xfrm>
          <a:prstGeom prst="rtTriangle">
            <a:avLst/>
          </a:prstGeom>
          <a:solidFill>
            <a:srgbClr val="5CD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D49511-3BBF-41DE-9C16-6FB2A8928C70}"/>
              </a:ext>
            </a:extLst>
          </p:cNvPr>
          <p:cNvSpPr/>
          <p:nvPr userDrawn="1"/>
        </p:nvSpPr>
        <p:spPr>
          <a:xfrm rot="10800000">
            <a:off x="8343899" y="0"/>
            <a:ext cx="3848100" cy="3221142"/>
          </a:xfrm>
          <a:prstGeom prst="rtTriangle">
            <a:avLst/>
          </a:prstGeom>
          <a:solidFill>
            <a:srgbClr val="04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DB723F49-2DAD-450B-98EF-8DB41631B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630" y="0"/>
            <a:ext cx="2579370" cy="12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C5909-8598-4E55-8801-5709179C9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B220C-B8E0-460F-B0B4-AC08888F6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BA791-7BCD-422E-8551-761CBDC03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4C37-EBCA-47FA-85BF-8645E3181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test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2BA32-F72D-461D-B9D4-2C5E7C718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1901-432B-4F4C-9473-C0A590E4BD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97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3" r:id="rId3"/>
    <p:sldLayoutId id="2147483674" r:id="rId4"/>
    <p:sldLayoutId id="2147483667" r:id="rId5"/>
    <p:sldLayoutId id="2147483668" r:id="rId6"/>
    <p:sldLayoutId id="2147483669" r:id="rId7"/>
    <p:sldLayoutId id="2147483680" r:id="rId8"/>
    <p:sldLayoutId id="2147483675" r:id="rId9"/>
    <p:sldLayoutId id="2147483670" r:id="rId10"/>
    <p:sldLayoutId id="2147483672" r:id="rId11"/>
    <p:sldLayoutId id="2147483671" r:id="rId12"/>
    <p:sldLayoutId id="2147483677" r:id="rId13"/>
    <p:sldLayoutId id="2147483676" r:id="rId14"/>
    <p:sldLayoutId id="2147483678" r:id="rId15"/>
    <p:sldLayoutId id="2147483679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9B27-020B-4E49-9C7C-8C82C6952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9162" y="3118765"/>
            <a:ext cx="7292031" cy="1028020"/>
          </a:xfrm>
        </p:spPr>
        <p:txBody>
          <a:bodyPr>
            <a:normAutofit fontScale="90000"/>
          </a:bodyPr>
          <a:lstStyle/>
          <a:p>
            <a:r>
              <a:rPr lang="en-GB" dirty="0"/>
              <a:t>Recruitment diversity data 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9848A-4802-4318-9B10-3D899A437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9162" y="4291588"/>
            <a:ext cx="7292031" cy="1131821"/>
          </a:xfrm>
        </p:spPr>
        <p:txBody>
          <a:bodyPr/>
          <a:lstStyle/>
          <a:p>
            <a:r>
              <a:rPr lang="en-GB" dirty="0"/>
              <a:t>1 January 2019 </a:t>
            </a:r>
            <a:r>
              <a:rPr lang="en-GB"/>
              <a:t>to 17 </a:t>
            </a:r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397304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388-5290-40F8-905C-4B78B13C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5005"/>
            <a:ext cx="8824696" cy="579227"/>
          </a:xfrm>
        </p:spPr>
        <p:txBody>
          <a:bodyPr>
            <a:normAutofit/>
          </a:bodyPr>
          <a:lstStyle/>
          <a:p>
            <a:r>
              <a:rPr lang="en-GB" dirty="0"/>
              <a:t>Recruitment, 1 January 2023 – 17 July 2023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6143-C970-4D9F-BDE6-72ECBB75D0B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Colleague background – Ethnic origin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F10788-2BAD-4AE7-9295-940600D91182}"/>
              </a:ext>
            </a:extLst>
          </p:cNvPr>
          <p:cNvSpPr txBox="1"/>
          <p:nvPr/>
        </p:nvSpPr>
        <p:spPr>
          <a:xfrm>
            <a:off x="584616" y="1745996"/>
            <a:ext cx="98039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data in the following tables shows the number of white and non white colleagues who have accepted offers of employment from the Company each year and by level since 1 January 2019.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data only reflects offers accepted. Declined offers are not included in these figures.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For ethnic origin the benchmark figure for comparison purposes is 14% which reflects the proportion of non white people in wider UK society.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16E0A0-03DB-81F2-5DE2-F2EC0A430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63820"/>
              </p:ext>
            </p:extLst>
          </p:nvPr>
        </p:nvGraphicFramePr>
        <p:xfrm>
          <a:off x="825498" y="3074283"/>
          <a:ext cx="9931400" cy="35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351598730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56419167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00157988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16237766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58150164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35748925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273840655"/>
                    </a:ext>
                  </a:extLst>
                </a:gridCol>
              </a:tblGrid>
              <a:tr h="105209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Level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 White Background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White Background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Non White Background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Non White Background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Total all backgrounds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 data/ Prefer not to say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2798072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CEO/Managing Director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1234269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40794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Principal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82%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2212350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Manager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43%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3189724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Analyst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3277626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Administator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597223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Executive Assistant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6179290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Apprentice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7297924"/>
                  </a:ext>
                </a:extLst>
              </a:tr>
              <a:tr h="249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4036041"/>
                  </a:ext>
                </a:extLst>
              </a:tr>
              <a:tr h="26303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38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55%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31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45%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69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5132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90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388-5290-40F8-905C-4B78B13C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5005"/>
            <a:ext cx="8824696" cy="579227"/>
          </a:xfrm>
        </p:spPr>
        <p:txBody>
          <a:bodyPr>
            <a:normAutofit/>
          </a:bodyPr>
          <a:lstStyle/>
          <a:p>
            <a:r>
              <a:rPr lang="en-GB" sz="2400" dirty="0"/>
              <a:t>Recruitment, 1 January to 31 December 2022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6143-C970-4D9F-BDE6-72ECBB75D0B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Colleague background – Ethnic origin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B36775-D06D-1F6C-6DE4-A8A1EF8F2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57335"/>
              </p:ext>
            </p:extLst>
          </p:nvPr>
        </p:nvGraphicFramePr>
        <p:xfrm>
          <a:off x="814614" y="2111991"/>
          <a:ext cx="9931400" cy="3600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83092147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22293299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07690067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90422787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84442994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84252674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119585468"/>
                    </a:ext>
                  </a:extLst>
                </a:gridCol>
              </a:tblGrid>
              <a:tr h="10627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Level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 White Background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White Background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2022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Non White Background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Non White Background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Total all backgrounds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 data/ Prefer not to say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4490312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CEO/Managing 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6985194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Director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6896589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Principal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0693433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Manager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5446063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Analyst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7845623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Administator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1692547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Executive Assistant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2335872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Apprentice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1174343"/>
                  </a:ext>
                </a:extLst>
              </a:tr>
              <a:tr h="2523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8787720"/>
                  </a:ext>
                </a:extLst>
              </a:tr>
              <a:tr h="26568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80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75%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25%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107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32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9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388-5290-40F8-905C-4B78B13C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5005"/>
            <a:ext cx="8824696" cy="579227"/>
          </a:xfrm>
        </p:spPr>
        <p:txBody>
          <a:bodyPr>
            <a:normAutofit/>
          </a:bodyPr>
          <a:lstStyle/>
          <a:p>
            <a:r>
              <a:rPr lang="en-GB" sz="2400" dirty="0"/>
              <a:t>Recruitment, 1 January to 31 December 2021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6143-C970-4D9F-BDE6-72ECBB75D0B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Colleague background – Ethnic origin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976134-DDDF-494B-9647-B2F54334B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31537"/>
              </p:ext>
            </p:extLst>
          </p:nvPr>
        </p:nvGraphicFramePr>
        <p:xfrm>
          <a:off x="934356" y="2164026"/>
          <a:ext cx="9931400" cy="3600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149101733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80911573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35357094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64990056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12467625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75969712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256831069"/>
                    </a:ext>
                  </a:extLst>
                </a:gridCol>
              </a:tblGrid>
              <a:tr h="9795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2021 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Level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2021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White Background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2021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White Background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2021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Non White Background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2021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Non White Background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Total all backgrounds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2021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 data/ Prefer not to say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2883665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CEO/Managing 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100.0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4593506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75.0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25.0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2381125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Principal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75.0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25.0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1199406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Manager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72.2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27.8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7831184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Analyst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66.7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33.3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5591801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Administator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5435844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Executive Assistant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9874435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Apprentice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926200"/>
                  </a:ext>
                </a:extLst>
              </a:tr>
              <a:tr h="2606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65.4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34.6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509249"/>
                  </a:ext>
                </a:extLst>
              </a:tr>
              <a:tr h="27439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54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70%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30%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77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0172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80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388-5290-40F8-905C-4B78B13C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Recruitment 2019 and 2020 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6143-C970-4D9F-BDE6-72ECBB75D0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9612" y="900075"/>
            <a:ext cx="8140830" cy="367252"/>
          </a:xfrm>
        </p:spPr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Colleague background – Ethnic origin 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02ED0E-5172-4284-8867-6896B90E7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62440"/>
              </p:ext>
            </p:extLst>
          </p:nvPr>
        </p:nvGraphicFramePr>
        <p:xfrm>
          <a:off x="903877" y="4282577"/>
          <a:ext cx="9931400" cy="2318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82983111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19027238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70286568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71329642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82106876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15679487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985578965"/>
                    </a:ext>
                  </a:extLst>
                </a:gridCol>
              </a:tblGrid>
              <a:tr h="5073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2019 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Level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2019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White Background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2019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White Background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2019 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Non White Background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2019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Non White Background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2019 Total All Backgrounds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2019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No data/ Prefer not to say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05491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CEO/Managing 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0.0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71127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83.3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16.7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591676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Principal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75.0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25.0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991685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Manager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30.0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693165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Analyst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83.3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16.7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04231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Administator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83.3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16.7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03322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Executive Assistant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942548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6856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39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76.5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23.5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51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183759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4186463-DD78-4530-AD42-B01EB352C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512518"/>
              </p:ext>
            </p:extLst>
          </p:nvPr>
        </p:nvGraphicFramePr>
        <p:xfrm>
          <a:off x="903877" y="1802277"/>
          <a:ext cx="9931400" cy="2257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59265481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87293106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30848893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5871194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64930223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89807650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444829617"/>
                    </a:ext>
                  </a:extLst>
                </a:gridCol>
              </a:tblGrid>
              <a:tr h="5073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</a:rPr>
                        <a:t>2020 </a:t>
                      </a:r>
                      <a:br>
                        <a:rPr lang="en-GB" sz="1000" b="1" u="none" strike="noStrike" dirty="0">
                          <a:effectLst/>
                        </a:rPr>
                      </a:br>
                      <a:r>
                        <a:rPr lang="en-GB" sz="1000" b="1" u="none" strike="noStrike" dirty="0">
                          <a:effectLst/>
                        </a:rPr>
                        <a:t>Level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</a:rPr>
                        <a:t>2020</a:t>
                      </a:r>
                      <a:br>
                        <a:rPr lang="en-GB" sz="1000" b="1" u="none" strike="noStrike" dirty="0">
                          <a:effectLst/>
                        </a:rPr>
                      </a:br>
                      <a:r>
                        <a:rPr lang="en-GB" sz="1000" b="1" u="none" strike="noStrike" dirty="0">
                          <a:effectLst/>
                        </a:rPr>
                        <a:t>White Background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</a:rPr>
                        <a:t>2020</a:t>
                      </a:r>
                      <a:br>
                        <a:rPr lang="en-GB" sz="1000" b="1" u="none" strike="noStrike">
                          <a:effectLst/>
                        </a:rPr>
                      </a:br>
                      <a:r>
                        <a:rPr lang="en-GB" sz="1000" b="1" u="none" strike="noStrike">
                          <a:effectLst/>
                        </a:rPr>
                        <a:t>White Background</a:t>
                      </a:r>
                      <a:br>
                        <a:rPr lang="en-GB" sz="1000" b="1" u="none" strike="noStrike">
                          <a:effectLst/>
                        </a:rPr>
                      </a:br>
                      <a:r>
                        <a:rPr lang="en-GB" sz="1000" b="1" u="none" strike="noStrike">
                          <a:effectLst/>
                        </a:rPr>
                        <a:t>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</a:rPr>
                        <a:t>2020</a:t>
                      </a:r>
                      <a:br>
                        <a:rPr lang="en-GB" sz="1000" b="1" u="none" strike="noStrike" dirty="0">
                          <a:effectLst/>
                        </a:rPr>
                      </a:br>
                      <a:r>
                        <a:rPr lang="en-GB" sz="1000" b="1" u="none" strike="noStrike" dirty="0">
                          <a:effectLst/>
                        </a:rPr>
                        <a:t>Non White Background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</a:rPr>
                        <a:t>2020</a:t>
                      </a:r>
                      <a:br>
                        <a:rPr lang="en-GB" sz="1000" b="1" u="none" strike="noStrike" dirty="0">
                          <a:effectLst/>
                        </a:rPr>
                      </a:br>
                      <a:r>
                        <a:rPr lang="en-GB" sz="1000" b="1" u="none" strike="noStrike" dirty="0">
                          <a:effectLst/>
                        </a:rPr>
                        <a:t>Non White Background</a:t>
                      </a:r>
                      <a:br>
                        <a:rPr lang="en-GB" sz="1000" b="1" u="none" strike="noStrike" dirty="0">
                          <a:effectLst/>
                        </a:rPr>
                      </a:br>
                      <a:r>
                        <a:rPr lang="en-GB" sz="1000" b="1" u="none" strike="noStrike" dirty="0">
                          <a:effectLst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</a:rPr>
                        <a:t>2020 Total All Backgrounds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</a:rPr>
                        <a:t>2020</a:t>
                      </a:r>
                      <a:br>
                        <a:rPr lang="en-GB" sz="1000" b="1" u="none" strike="noStrike" dirty="0">
                          <a:effectLst/>
                        </a:rPr>
                      </a:br>
                      <a:r>
                        <a:rPr lang="en-GB" sz="1000" b="1" u="none" strike="noStrike" dirty="0">
                          <a:effectLst/>
                        </a:rPr>
                        <a:t>No data/ Prefer not to say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622862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CEO/Managing 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6939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75.0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25.0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854123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Principal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75755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Manager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72.7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27.3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46334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Analyst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78.6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21.4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663486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Administator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569772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Executive Assistant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37956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81.8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3557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38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77.6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22.4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49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741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97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388-5290-40F8-905C-4B78B13C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5025"/>
            <a:ext cx="8824696" cy="579227"/>
          </a:xfrm>
        </p:spPr>
        <p:txBody>
          <a:bodyPr>
            <a:normAutofit/>
          </a:bodyPr>
          <a:lstStyle/>
          <a:p>
            <a:r>
              <a:rPr lang="en-GB" sz="2400" dirty="0"/>
              <a:t>Recruitment, 1 January 2023 to 17July 2023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6143-C970-4D9F-BDE6-72ECBB75D0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4582" y="1019995"/>
            <a:ext cx="8140830" cy="367252"/>
          </a:xfrm>
        </p:spPr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Colleague background – Biological sex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C46B93-612E-40D0-B302-27C8143CA10C}"/>
              </a:ext>
            </a:extLst>
          </p:cNvPr>
          <p:cNvSpPr txBox="1"/>
          <p:nvPr/>
        </p:nvSpPr>
        <p:spPr>
          <a:xfrm>
            <a:off x="265442" y="1780325"/>
            <a:ext cx="1076731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The data in the following tables shows the number of biological male and female colleagues who have accepted offers of employment from the Company each year and by level since 1 January 2019.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The data only reflects offers accepted. Declined offers are not included in these figures.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0B31AB-42A4-FAA5-B520-6C0335834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96032"/>
              </p:ext>
            </p:extLst>
          </p:nvPr>
        </p:nvGraphicFramePr>
        <p:xfrm>
          <a:off x="926188" y="2841168"/>
          <a:ext cx="8597900" cy="3600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56740732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7841742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156664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25163491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30756898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886994404"/>
                    </a:ext>
                  </a:extLst>
                </a:gridCol>
              </a:tblGrid>
              <a:tr h="6233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Level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Male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2023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Male 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Female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2023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Female 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0277323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CEO/Managing 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959178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3077900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Principal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42%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192171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Manager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69%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5215412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Analyst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3931548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Administator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9501927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Executive Assistant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927245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Apprentice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838996"/>
                  </a:ext>
                </a:extLst>
              </a:tr>
              <a:tr h="296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1212907"/>
                  </a:ext>
                </a:extLst>
              </a:tr>
              <a:tr h="31168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31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42%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42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58%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73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206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30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388-5290-40F8-905C-4B78B13C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5025"/>
            <a:ext cx="8824696" cy="579227"/>
          </a:xfrm>
        </p:spPr>
        <p:txBody>
          <a:bodyPr>
            <a:normAutofit/>
          </a:bodyPr>
          <a:lstStyle/>
          <a:p>
            <a:r>
              <a:rPr lang="en-GB" sz="2400" dirty="0"/>
              <a:t>Recruitment, 1 January to 31 December 2022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6143-C970-4D9F-BDE6-72ECBB75D0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4582" y="1019995"/>
            <a:ext cx="8140830" cy="367252"/>
          </a:xfrm>
        </p:spPr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Colleague background – Biological sex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43439E-1C85-8E13-BCC5-587F0B956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25981"/>
              </p:ext>
            </p:extLst>
          </p:nvPr>
        </p:nvGraphicFramePr>
        <p:xfrm>
          <a:off x="854982" y="2079479"/>
          <a:ext cx="9393465" cy="3599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9020">
                  <a:extLst>
                    <a:ext uri="{9D8B030D-6E8A-4147-A177-3AD203B41FA5}">
                      <a16:colId xmlns:a16="http://schemas.microsoft.com/office/drawing/2014/main" val="2533912340"/>
                    </a:ext>
                  </a:extLst>
                </a:gridCol>
                <a:gridCol w="1456889">
                  <a:extLst>
                    <a:ext uri="{9D8B030D-6E8A-4147-A177-3AD203B41FA5}">
                      <a16:colId xmlns:a16="http://schemas.microsoft.com/office/drawing/2014/main" val="834793513"/>
                    </a:ext>
                  </a:extLst>
                </a:gridCol>
                <a:gridCol w="1456889">
                  <a:extLst>
                    <a:ext uri="{9D8B030D-6E8A-4147-A177-3AD203B41FA5}">
                      <a16:colId xmlns:a16="http://schemas.microsoft.com/office/drawing/2014/main" val="858328095"/>
                    </a:ext>
                  </a:extLst>
                </a:gridCol>
                <a:gridCol w="1456889">
                  <a:extLst>
                    <a:ext uri="{9D8B030D-6E8A-4147-A177-3AD203B41FA5}">
                      <a16:colId xmlns:a16="http://schemas.microsoft.com/office/drawing/2014/main" val="1826770828"/>
                    </a:ext>
                  </a:extLst>
                </a:gridCol>
                <a:gridCol w="1456889">
                  <a:extLst>
                    <a:ext uri="{9D8B030D-6E8A-4147-A177-3AD203B41FA5}">
                      <a16:colId xmlns:a16="http://schemas.microsoft.com/office/drawing/2014/main" val="1457223178"/>
                    </a:ext>
                  </a:extLst>
                </a:gridCol>
                <a:gridCol w="1456889">
                  <a:extLst>
                    <a:ext uri="{9D8B030D-6E8A-4147-A177-3AD203B41FA5}">
                      <a16:colId xmlns:a16="http://schemas.microsoft.com/office/drawing/2014/main" val="494929605"/>
                    </a:ext>
                  </a:extLst>
                </a:gridCol>
              </a:tblGrid>
              <a:tr h="6233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Level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Male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Male 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Female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2022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Female 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2382399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CEO/Managing Director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100%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30497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44%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086587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Principal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920099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Manager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24700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Analyst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131310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Administator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0781128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Executive Assistant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331932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Apprentice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1060582"/>
                  </a:ext>
                </a:extLst>
              </a:tr>
              <a:tr h="296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3957305"/>
                  </a:ext>
                </a:extLst>
              </a:tr>
              <a:tr h="311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56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48%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60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52%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116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32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670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388-5290-40F8-905C-4B78B13C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5025"/>
            <a:ext cx="8824696" cy="579227"/>
          </a:xfrm>
        </p:spPr>
        <p:txBody>
          <a:bodyPr>
            <a:normAutofit/>
          </a:bodyPr>
          <a:lstStyle/>
          <a:p>
            <a:r>
              <a:rPr lang="en-GB" sz="2400" dirty="0"/>
              <a:t>Recruitment, 1 January to 31 December 2021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6143-C970-4D9F-BDE6-72ECBB75D0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4582" y="1019995"/>
            <a:ext cx="8140830" cy="367252"/>
          </a:xfrm>
        </p:spPr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Colleague background – Biological sex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68F780-4E6D-4EE8-A835-E7FA03FF6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972890"/>
              </p:ext>
            </p:extLst>
          </p:nvPr>
        </p:nvGraphicFramePr>
        <p:xfrm>
          <a:off x="935531" y="2817901"/>
          <a:ext cx="8992868" cy="3599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078">
                  <a:extLst>
                    <a:ext uri="{9D8B030D-6E8A-4147-A177-3AD203B41FA5}">
                      <a16:colId xmlns:a16="http://schemas.microsoft.com/office/drawing/2014/main" val="224124154"/>
                    </a:ext>
                  </a:extLst>
                </a:gridCol>
                <a:gridCol w="1394758">
                  <a:extLst>
                    <a:ext uri="{9D8B030D-6E8A-4147-A177-3AD203B41FA5}">
                      <a16:colId xmlns:a16="http://schemas.microsoft.com/office/drawing/2014/main" val="3493062724"/>
                    </a:ext>
                  </a:extLst>
                </a:gridCol>
                <a:gridCol w="1394758">
                  <a:extLst>
                    <a:ext uri="{9D8B030D-6E8A-4147-A177-3AD203B41FA5}">
                      <a16:colId xmlns:a16="http://schemas.microsoft.com/office/drawing/2014/main" val="3107665659"/>
                    </a:ext>
                  </a:extLst>
                </a:gridCol>
                <a:gridCol w="1394758">
                  <a:extLst>
                    <a:ext uri="{9D8B030D-6E8A-4147-A177-3AD203B41FA5}">
                      <a16:colId xmlns:a16="http://schemas.microsoft.com/office/drawing/2014/main" val="1108369057"/>
                    </a:ext>
                  </a:extLst>
                </a:gridCol>
                <a:gridCol w="1394758">
                  <a:extLst>
                    <a:ext uri="{9D8B030D-6E8A-4147-A177-3AD203B41FA5}">
                      <a16:colId xmlns:a16="http://schemas.microsoft.com/office/drawing/2014/main" val="934495538"/>
                    </a:ext>
                  </a:extLst>
                </a:gridCol>
                <a:gridCol w="1394758">
                  <a:extLst>
                    <a:ext uri="{9D8B030D-6E8A-4147-A177-3AD203B41FA5}">
                      <a16:colId xmlns:a16="http://schemas.microsoft.com/office/drawing/2014/main" val="2013269488"/>
                    </a:ext>
                  </a:extLst>
                </a:gridCol>
              </a:tblGrid>
              <a:tr h="5735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2021 </a:t>
                      </a:r>
                      <a:br>
                        <a:rPr lang="en-GB" sz="1100" b="1" u="none" strike="noStrike" dirty="0">
                          <a:effectLst/>
                        </a:rPr>
                      </a:br>
                      <a:r>
                        <a:rPr lang="en-GB" sz="1100" b="1" u="none" strike="noStrike" dirty="0">
                          <a:effectLst/>
                        </a:rPr>
                        <a:t>Level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2021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Male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2021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Male 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2021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Female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2021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Female %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654046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CEO/Managing 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442241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Director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25.0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75.0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534891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Principal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50.0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2724828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Manager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3745548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Analyst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66.7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33.3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506265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Administator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9028239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Executive Assistant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2332726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Apprentice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0455715"/>
                  </a:ext>
                </a:extLst>
              </a:tr>
              <a:tr h="30105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53.8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46.2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9332066"/>
                  </a:ext>
                </a:extLst>
              </a:tr>
              <a:tr h="316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39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49.4%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40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50.6%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79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29475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C46B93-612E-40D0-B302-27C8143CA10C}"/>
              </a:ext>
            </a:extLst>
          </p:cNvPr>
          <p:cNvSpPr txBox="1"/>
          <p:nvPr/>
        </p:nvSpPr>
        <p:spPr>
          <a:xfrm>
            <a:off x="265442" y="1780325"/>
            <a:ext cx="1076731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The data in the following tables shows the number of biological male and female colleagues who have accepted offers of employment from the Company each year and by level since 1 January 2019.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The data only reflects offers accepted. Declined offers are not included in these figures. </a:t>
            </a:r>
          </a:p>
        </p:txBody>
      </p:sp>
    </p:spTree>
    <p:extLst>
      <p:ext uri="{BB962C8B-B14F-4D97-AF65-F5344CB8AC3E}">
        <p14:creationId xmlns:p14="http://schemas.microsoft.com/office/powerpoint/2010/main" val="351695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4388-5290-40F8-905C-4B78B13C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Recruitment 2019 and 2020 (1 January to 31 December) 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26143-C970-4D9F-BDE6-72ECBB75D0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9612" y="900075"/>
            <a:ext cx="8140830" cy="367252"/>
          </a:xfrm>
        </p:spPr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Colleague background – Biological sex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447CAC-DEEC-49D9-B042-ADD5579DF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14996"/>
              </p:ext>
            </p:extLst>
          </p:nvPr>
        </p:nvGraphicFramePr>
        <p:xfrm>
          <a:off x="1178741" y="4460802"/>
          <a:ext cx="8597900" cy="2334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128283956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81111419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7947589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1466202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76322746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99199451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2019 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Level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2019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Male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2019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Male %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2019 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Female 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>
                          <a:effectLst/>
                        </a:rPr>
                        <a:t>2019</a:t>
                      </a:r>
                      <a:br>
                        <a:rPr lang="en-GB" sz="1250" b="1" u="none" strike="noStrike">
                          <a:effectLst/>
                        </a:rPr>
                      </a:br>
                      <a:r>
                        <a:rPr lang="en-GB" sz="1250" b="1" u="none" strike="noStrike">
                          <a:effectLst/>
                        </a:rPr>
                        <a:t>Female %</a:t>
                      </a:r>
                      <a:endParaRPr lang="en-GB" sz="12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Total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834413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CEO/Managing Director 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0.0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972698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Director 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4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66.7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2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33.3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6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74991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Principal 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4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50.0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4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50.0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8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86230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Manager 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5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50.0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5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50.0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088718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Analyst 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8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66.7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4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33.3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12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63982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Administrator 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16.7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5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83.3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6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3447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Executive Assistant 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0.0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3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100.0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3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6345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Intern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6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40.0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9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60.0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15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09872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b="1" u="none" strike="noStrike" dirty="0">
                          <a:effectLst/>
                        </a:rPr>
                        <a:t>Total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28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46.7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32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53.3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60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03848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DDA90C-A5AD-4691-9512-9E29BC570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536452"/>
              </p:ext>
            </p:extLst>
          </p:nvPr>
        </p:nvGraphicFramePr>
        <p:xfrm>
          <a:off x="1178741" y="1619397"/>
          <a:ext cx="8597900" cy="2658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18088943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44532527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59356364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67481789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9751747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46770548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2020 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Level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2020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Male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2020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Male %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2020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Female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2020</a:t>
                      </a:r>
                      <a:br>
                        <a:rPr lang="en-GB" sz="1250" b="1" u="none" strike="noStrike" dirty="0">
                          <a:effectLst/>
                        </a:rPr>
                      </a:br>
                      <a:r>
                        <a:rPr lang="en-GB" sz="1250" b="1" u="none" strike="noStrike" dirty="0">
                          <a:effectLst/>
                        </a:rPr>
                        <a:t>Female %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Total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25120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 dirty="0">
                          <a:effectLst/>
                        </a:rPr>
                        <a:t>CEO/Managing Director 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3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100.0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3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9043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>
                          <a:effectLst/>
                        </a:rPr>
                        <a:t>Director 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2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50.0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2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50.0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4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140822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>
                          <a:effectLst/>
                        </a:rPr>
                        <a:t>Principal 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25.0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3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75.0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4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938774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>
                          <a:effectLst/>
                        </a:rPr>
                        <a:t>Manager 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7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58.3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5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41.7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12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661848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>
                          <a:effectLst/>
                        </a:rPr>
                        <a:t>Analyst 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2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16.7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83.3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12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43951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>
                          <a:effectLst/>
                        </a:rPr>
                        <a:t>Administator 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0.0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100.0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05233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>
                          <a:effectLst/>
                        </a:rPr>
                        <a:t>Executive Assistant 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100.0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313472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u="none" strike="noStrike">
                          <a:effectLst/>
                        </a:rPr>
                        <a:t>Intern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10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66.7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>
                          <a:effectLst/>
                        </a:rPr>
                        <a:t>5</a:t>
                      </a:r>
                      <a:endParaRPr lang="en-GB" sz="12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33.3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u="none" strike="noStrike" dirty="0">
                          <a:effectLst/>
                        </a:rPr>
                        <a:t>15</a:t>
                      </a:r>
                      <a:endParaRPr lang="en-GB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86148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50" b="1" u="none" strike="noStrike" dirty="0">
                          <a:effectLst/>
                        </a:rPr>
                        <a:t>Total 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22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>
                          <a:effectLst/>
                        </a:rPr>
                        <a:t>42.3</a:t>
                      </a:r>
                      <a:endParaRPr lang="en-GB" sz="12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30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57.7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50" b="1" u="none" strike="noStrike" dirty="0">
                          <a:effectLst/>
                        </a:rPr>
                        <a:t>52</a:t>
                      </a:r>
                      <a:endParaRPr lang="en-GB" sz="12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439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47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K Finance">
      <a:dk1>
        <a:sysClr val="windowText" lastClr="000000"/>
      </a:dk1>
      <a:lt1>
        <a:sysClr val="window" lastClr="FFFFFF"/>
      </a:lt1>
      <a:dk2>
        <a:srgbClr val="041E42"/>
      </a:dk2>
      <a:lt2>
        <a:srgbClr val="5CD4B5"/>
      </a:lt2>
      <a:accent1>
        <a:srgbClr val="FFCC00"/>
      </a:accent1>
      <a:accent2>
        <a:srgbClr val="493288"/>
      </a:accent2>
      <a:accent3>
        <a:srgbClr val="F18934"/>
      </a:accent3>
      <a:accent4>
        <a:srgbClr val="FFC000"/>
      </a:accent4>
      <a:accent5>
        <a:srgbClr val="55A3D7"/>
      </a:accent5>
      <a:accent6>
        <a:srgbClr val="D2556E"/>
      </a:accent6>
      <a:hlink>
        <a:srgbClr val="5CD4B5"/>
      </a:hlink>
      <a:folHlink>
        <a:srgbClr val="D2556E"/>
      </a:folHlink>
    </a:clrScheme>
    <a:fontScheme name="UK Finance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Finance - PowerPoint" id="{6888C344-E2A1-45E9-93FA-602DB0C3B7AD}" vid="{ED05DCCC-6F41-4129-A7CE-AED8CE98C6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UKFinance - PowerPoint</Template>
  <TotalTime>2764</TotalTime>
  <Words>1329</Words>
  <Application>Microsoft Office PowerPoint</Application>
  <PresentationFormat>Widescreen</PresentationFormat>
  <Paragraphs>722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Recruitment diversity data  </vt:lpstr>
      <vt:lpstr>Recruitment, 1 January 2023 – 17 July 2023  </vt:lpstr>
      <vt:lpstr>Recruitment, 1 January to 31 December 2022  </vt:lpstr>
      <vt:lpstr>Recruitment, 1 January to 31 December 2021  </vt:lpstr>
      <vt:lpstr>Recruitment 2019 and 2020   </vt:lpstr>
      <vt:lpstr>Recruitment, 1 January 2023 to 17July 2023  </vt:lpstr>
      <vt:lpstr>Recruitment, 1 January to 31 December 2022 </vt:lpstr>
      <vt:lpstr>Recruitment, 1 January to 31 December 2021 </vt:lpstr>
      <vt:lpstr>Recruitment 2019 and 2020 (1 January to 31 December)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Keeley Parsons</dc:creator>
  <cp:lastModifiedBy>Alyson Serby</cp:lastModifiedBy>
  <cp:revision>414</cp:revision>
  <cp:lastPrinted>2019-02-06T09:46:26Z</cp:lastPrinted>
  <dcterms:created xsi:type="dcterms:W3CDTF">2019-01-09T09:54:39Z</dcterms:created>
  <dcterms:modified xsi:type="dcterms:W3CDTF">2023-08-22T11:00:06Z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1fbfcc9-4d33-42a8-8fa7-e64347ad225b_Enabled">
    <vt:lpwstr>True</vt:lpwstr>
  </property>
  <property fmtid="{D5CDD505-2E9C-101B-9397-08002B2CF9AE}" pid="3" name="MSIP_Label_f1fbfcc9-4d33-42a8-8fa7-e64347ad225b_SiteId">
    <vt:lpwstr>70e4dd2e-aab7-4c6a-a882-3b6e7a39663e</vt:lpwstr>
  </property>
  <property fmtid="{D5CDD505-2E9C-101B-9397-08002B2CF9AE}" pid="4" name="MSIP_Label_f1fbfcc9-4d33-42a8-8fa7-e64347ad225b_Owner">
    <vt:lpwstr>sophie.brown@ukfinance.org.uk</vt:lpwstr>
  </property>
  <property fmtid="{D5CDD505-2E9C-101B-9397-08002B2CF9AE}" pid="5" name="MSIP_Label_f1fbfcc9-4d33-42a8-8fa7-e64347ad225b_SetDate">
    <vt:lpwstr>2020-11-27T16:24:16.7270125Z</vt:lpwstr>
  </property>
  <property fmtid="{D5CDD505-2E9C-101B-9397-08002B2CF9AE}" pid="6" name="MSIP_Label_f1fbfcc9-4d33-42a8-8fa7-e64347ad225b_Name">
    <vt:lpwstr>UK Finance Only</vt:lpwstr>
  </property>
  <property fmtid="{D5CDD505-2E9C-101B-9397-08002B2CF9AE}" pid="7" name="MSIP_Label_f1fbfcc9-4d33-42a8-8fa7-e64347ad225b_Application">
    <vt:lpwstr>Microsoft Azure Information Protection</vt:lpwstr>
  </property>
  <property fmtid="{D5CDD505-2E9C-101B-9397-08002B2CF9AE}" pid="8" name="MSIP_Label_f1fbfcc9-4d33-42a8-8fa7-e64347ad225b_ActionId">
    <vt:lpwstr>cb0366b9-6910-450f-a826-ee5237da074d</vt:lpwstr>
  </property>
  <property fmtid="{D5CDD505-2E9C-101B-9397-08002B2CF9AE}" pid="9" name="MSIP_Label_f1fbfcc9-4d33-42a8-8fa7-e64347ad225b_Extended_MSFT_Method">
    <vt:lpwstr>Automatic</vt:lpwstr>
  </property>
  <property fmtid="{D5CDD505-2E9C-101B-9397-08002B2CF9AE}" pid="10" name="Sensitivity">
    <vt:lpwstr>UK Finance Only</vt:lpwstr>
  </property>
</Properties>
</file>